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21"/>
  </p:notesMasterIdLst>
  <p:sldIdLst>
    <p:sldId id="301" r:id="rId2"/>
    <p:sldId id="302" r:id="rId3"/>
    <p:sldId id="303" r:id="rId4"/>
    <p:sldId id="286" r:id="rId5"/>
    <p:sldId id="287" r:id="rId6"/>
    <p:sldId id="288" r:id="rId7"/>
    <p:sldId id="289" r:id="rId8"/>
    <p:sldId id="304" r:id="rId9"/>
    <p:sldId id="305" r:id="rId10"/>
    <p:sldId id="306" r:id="rId11"/>
    <p:sldId id="307" r:id="rId12"/>
    <p:sldId id="267" r:id="rId13"/>
    <p:sldId id="284" r:id="rId14"/>
    <p:sldId id="273" r:id="rId15"/>
    <p:sldId id="294" r:id="rId16"/>
    <p:sldId id="296" r:id="rId17"/>
    <p:sldId id="297" r:id="rId18"/>
    <p:sldId id="308" r:id="rId19"/>
    <p:sldId id="309" r:id="rId2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99CC00"/>
    <a:srgbClr val="666633"/>
    <a:srgbClr val="FF0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37" autoAdjust="0"/>
  </p:normalViewPr>
  <p:slideViewPr>
    <p:cSldViewPr>
      <p:cViewPr varScale="1">
        <p:scale>
          <a:sx n="82" d="100"/>
          <a:sy n="82" d="100"/>
        </p:scale>
        <p:origin x="1474" y="67"/>
      </p:cViewPr>
      <p:guideLst>
        <p:guide orient="horz" pos="2160"/>
        <p:guide pos="2880"/>
      </p:guideLst>
    </p:cSldViewPr>
  </p:slideViewPr>
  <p:outlineViewPr>
    <p:cViewPr>
      <p:scale>
        <a:sx n="33" d="100"/>
        <a:sy n="33" d="100"/>
      </p:scale>
      <p:origin x="0" y="1416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0047801-622F-4AF4-966D-D8ADB75E481C}" type="datetimeFigureOut">
              <a:rPr lang="ru-RU"/>
              <a:pPr>
                <a:defRPr/>
              </a:pPr>
              <a:t>31.01.2024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493BD6B-5F77-4B2D-83AD-9CFC4877014A}" type="slidenum">
              <a:rPr lang="ru-RU"/>
              <a:pPr>
                <a:defRPr/>
              </a:pPr>
              <a:t>‹#›</a:t>
            </a:fld>
            <a:endParaRPr lang="ru-RU"/>
          </a:p>
        </p:txBody>
      </p:sp>
    </p:spTree>
    <p:extLst>
      <p:ext uri="{BB962C8B-B14F-4D97-AF65-F5344CB8AC3E}">
        <p14:creationId xmlns:p14="http://schemas.microsoft.com/office/powerpoint/2010/main" val="6156956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a:defRPr/>
            </a:pPr>
            <a:fld id="{EFB9689D-806D-47BF-9815-767E6AAD0108}" type="datetime1">
              <a:rPr lang="ru-RU" smtClean="0"/>
              <a:pPr>
                <a:defRPr/>
              </a:pPr>
              <a:t>31.01.2024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D614BC54-11B5-4B19-A15A-2BFD57A2621B}" type="slidenum">
              <a:rPr lang="ru-RU" smtClean="0"/>
              <a:pPr>
                <a:defRPr/>
              </a:pPr>
              <a:t>‹#›</a:t>
            </a:fld>
            <a:endParaRPr lang="ru-RU"/>
          </a:p>
        </p:txBody>
      </p:sp>
    </p:spTree>
    <p:extLst>
      <p:ext uri="{BB962C8B-B14F-4D97-AF65-F5344CB8AC3E}">
        <p14:creationId xmlns:p14="http://schemas.microsoft.com/office/powerpoint/2010/main" val="1005491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B2754A89-24CF-40EC-8D74-1A59F544BE57}" type="datetime1">
              <a:rPr lang="ru-RU" smtClean="0"/>
              <a:pPr>
                <a:defRPr/>
              </a:pPr>
              <a:t>31.01.2024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1C1DDFF2-B78A-445D-BF1A-3DD04ED2EB74}" type="slidenum">
              <a:rPr lang="ru-RU" smtClean="0"/>
              <a:pPr>
                <a:defRPr/>
              </a:pPr>
              <a:t>‹#›</a:t>
            </a:fld>
            <a:endParaRPr lang="ru-RU"/>
          </a:p>
        </p:txBody>
      </p:sp>
    </p:spTree>
    <p:extLst>
      <p:ext uri="{BB962C8B-B14F-4D97-AF65-F5344CB8AC3E}">
        <p14:creationId xmlns:p14="http://schemas.microsoft.com/office/powerpoint/2010/main" val="1182924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0280AA57-D0C5-4DD7-91E6-AA853C366E3A}" type="datetime1">
              <a:rPr lang="ru-RU" smtClean="0"/>
              <a:pPr>
                <a:defRPr/>
              </a:pPr>
              <a:t>31.01.2024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C188169A-45B8-4AEA-94E2-C3C35650A73D}" type="slidenum">
              <a:rPr lang="ru-RU" smtClean="0"/>
              <a:pPr>
                <a:defRPr/>
              </a:pPr>
              <a:t>‹#›</a:t>
            </a:fld>
            <a:endParaRPr lang="ru-RU"/>
          </a:p>
        </p:txBody>
      </p:sp>
    </p:spTree>
    <p:extLst>
      <p:ext uri="{BB962C8B-B14F-4D97-AF65-F5344CB8AC3E}">
        <p14:creationId xmlns:p14="http://schemas.microsoft.com/office/powerpoint/2010/main" val="1493587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09600"/>
            <a:ext cx="77724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85800" y="19812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DF0FA9F-FE4B-40E7-95E4-8E2C6997C439}" type="slidenum">
              <a:rPr lang="ru-RU"/>
              <a:pPr>
                <a:defRPr/>
              </a:pPr>
              <a:t>‹#›</a:t>
            </a:fld>
            <a:endParaRPr lang="ru-RU"/>
          </a:p>
        </p:txBody>
      </p:sp>
    </p:spTree>
    <p:extLst>
      <p:ext uri="{BB962C8B-B14F-4D97-AF65-F5344CB8AC3E}">
        <p14:creationId xmlns:p14="http://schemas.microsoft.com/office/powerpoint/2010/main" val="2462958711"/>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C4C67681-10FC-481F-8358-DA2A7B105CED}" type="datetime1">
              <a:rPr lang="ru-RU" smtClean="0"/>
              <a:pPr>
                <a:defRPr/>
              </a:pPr>
              <a:t>31.01.2024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22A33D70-266D-4987-9388-33325AC0EE19}" type="slidenum">
              <a:rPr lang="ru-RU" smtClean="0"/>
              <a:pPr>
                <a:defRPr/>
              </a:pPr>
              <a:t>‹#›</a:t>
            </a:fld>
            <a:endParaRPr lang="ru-RU"/>
          </a:p>
        </p:txBody>
      </p:sp>
    </p:spTree>
    <p:extLst>
      <p:ext uri="{BB962C8B-B14F-4D97-AF65-F5344CB8AC3E}">
        <p14:creationId xmlns:p14="http://schemas.microsoft.com/office/powerpoint/2010/main" val="3778513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a:defRPr/>
            </a:pPr>
            <a:fld id="{DCEF6158-4561-40E4-AF90-C9312857C830}" type="datetime1">
              <a:rPr lang="ru-RU" smtClean="0"/>
              <a:pPr>
                <a:defRPr/>
              </a:pPr>
              <a:t>31.01.2024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313904F1-4068-4FAD-8DE2-5492CEC3051E}" type="slidenum">
              <a:rPr lang="ru-RU" smtClean="0"/>
              <a:pPr>
                <a:defRPr/>
              </a:pPr>
              <a:t>‹#›</a:t>
            </a:fld>
            <a:endParaRPr lang="ru-RU"/>
          </a:p>
        </p:txBody>
      </p:sp>
    </p:spTree>
    <p:extLst>
      <p:ext uri="{BB962C8B-B14F-4D97-AF65-F5344CB8AC3E}">
        <p14:creationId xmlns:p14="http://schemas.microsoft.com/office/powerpoint/2010/main" val="3286395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a:defRPr/>
            </a:pPr>
            <a:fld id="{D77D76FC-A6F3-45A2-871F-FC2FD2D995C8}" type="datetime1">
              <a:rPr lang="ru-RU" smtClean="0"/>
              <a:pPr>
                <a:defRPr/>
              </a:pPr>
              <a:t>31.01.2024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9DF73DBA-E7C6-4601-BA01-92A6EE3E49AC}" type="slidenum">
              <a:rPr lang="ru-RU" smtClean="0"/>
              <a:pPr>
                <a:defRPr/>
              </a:pPr>
              <a:t>‹#›</a:t>
            </a:fld>
            <a:endParaRPr lang="ru-RU"/>
          </a:p>
        </p:txBody>
      </p:sp>
    </p:spTree>
    <p:extLst>
      <p:ext uri="{BB962C8B-B14F-4D97-AF65-F5344CB8AC3E}">
        <p14:creationId xmlns:p14="http://schemas.microsoft.com/office/powerpoint/2010/main" val="2180888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a:defRPr/>
            </a:pPr>
            <a:fld id="{E2C9F238-24C4-40A9-B0A0-2ADF5B1A7040}" type="datetime1">
              <a:rPr lang="ru-RU" smtClean="0"/>
              <a:pPr>
                <a:defRPr/>
              </a:pPr>
              <a:t>31.01.2024</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5C376844-8CD4-4E79-BC75-10A62656F81E}" type="slidenum">
              <a:rPr lang="ru-RU" smtClean="0"/>
              <a:pPr>
                <a:defRPr/>
              </a:pPr>
              <a:t>‹#›</a:t>
            </a:fld>
            <a:endParaRPr lang="ru-RU"/>
          </a:p>
        </p:txBody>
      </p:sp>
    </p:spTree>
    <p:extLst>
      <p:ext uri="{BB962C8B-B14F-4D97-AF65-F5344CB8AC3E}">
        <p14:creationId xmlns:p14="http://schemas.microsoft.com/office/powerpoint/2010/main" val="4191017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a:defRPr/>
            </a:pPr>
            <a:fld id="{29C053B8-AFB8-4A0A-8F6F-AA7F15C1412F}" type="datetime1">
              <a:rPr lang="ru-RU" smtClean="0"/>
              <a:pPr>
                <a:defRPr/>
              </a:pPr>
              <a:t>31.01.2024</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E2C83B10-7FB8-409A-B49F-B1613A3F4D4F}" type="slidenum">
              <a:rPr lang="ru-RU" smtClean="0"/>
              <a:pPr>
                <a:defRPr/>
              </a:pPr>
              <a:t>‹#›</a:t>
            </a:fld>
            <a:endParaRPr lang="ru-RU"/>
          </a:p>
        </p:txBody>
      </p:sp>
    </p:spTree>
    <p:extLst>
      <p:ext uri="{BB962C8B-B14F-4D97-AF65-F5344CB8AC3E}">
        <p14:creationId xmlns:p14="http://schemas.microsoft.com/office/powerpoint/2010/main" val="48734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95C825FB-E254-4383-9A68-6931449E98BB}" type="datetime1">
              <a:rPr lang="ru-RU" smtClean="0"/>
              <a:pPr>
                <a:defRPr/>
              </a:pPr>
              <a:t>31.01.2024</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0231137E-F060-4C86-AF16-67CBDFF2F3C4}" type="slidenum">
              <a:rPr lang="ru-RU" smtClean="0"/>
              <a:pPr>
                <a:defRPr/>
              </a:pPr>
              <a:t>‹#›</a:t>
            </a:fld>
            <a:endParaRPr lang="ru-RU"/>
          </a:p>
        </p:txBody>
      </p:sp>
    </p:spTree>
    <p:extLst>
      <p:ext uri="{BB962C8B-B14F-4D97-AF65-F5344CB8AC3E}">
        <p14:creationId xmlns:p14="http://schemas.microsoft.com/office/powerpoint/2010/main" val="870215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4BBF1DD6-447D-4EAC-B2C9-45646B45F7E7}" type="datetime1">
              <a:rPr lang="ru-RU" smtClean="0"/>
              <a:pPr>
                <a:defRPr/>
              </a:pPr>
              <a:t>31.01.2024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5294135B-5D53-4AAA-AF16-3A330F9B4530}" type="slidenum">
              <a:rPr lang="ru-RU" smtClean="0"/>
              <a:pPr>
                <a:defRPr/>
              </a:pPr>
              <a:t>‹#›</a:t>
            </a:fld>
            <a:endParaRPr lang="ru-RU"/>
          </a:p>
        </p:txBody>
      </p:sp>
    </p:spTree>
    <p:extLst>
      <p:ext uri="{BB962C8B-B14F-4D97-AF65-F5344CB8AC3E}">
        <p14:creationId xmlns:p14="http://schemas.microsoft.com/office/powerpoint/2010/main" val="535012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BB868E6C-E37A-4B3A-A5FB-55C779DCA5CC}" type="datetime1">
              <a:rPr lang="ru-RU" smtClean="0"/>
              <a:pPr>
                <a:defRPr/>
              </a:pPr>
              <a:t>31.01.2024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023D9FD9-62E8-449D-81CB-E0C05B1F3DEA}" type="slidenum">
              <a:rPr lang="ru-RU" smtClean="0"/>
              <a:pPr>
                <a:defRPr/>
              </a:pPr>
              <a:t>‹#›</a:t>
            </a:fld>
            <a:endParaRPr lang="ru-RU"/>
          </a:p>
        </p:txBody>
      </p:sp>
    </p:spTree>
    <p:extLst>
      <p:ext uri="{BB962C8B-B14F-4D97-AF65-F5344CB8AC3E}">
        <p14:creationId xmlns:p14="http://schemas.microsoft.com/office/powerpoint/2010/main" val="1075065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6E63274C-79B7-4724-880A-63D04A9B1092}" type="datetime1">
              <a:rPr lang="ru-RU" smtClean="0"/>
              <a:pPr>
                <a:defRPr/>
              </a:pPr>
              <a:t>31.01.2024</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CBFD5C99-3641-4F92-B570-507032BE10D0}" type="slidenum">
              <a:rPr lang="ru-RU" smtClean="0"/>
              <a:pPr>
                <a:defRPr/>
              </a:pPr>
              <a:t>‹#›</a:t>
            </a:fld>
            <a:endParaRPr lang="ru-RU"/>
          </a:p>
        </p:txBody>
      </p:sp>
    </p:spTree>
    <p:extLst>
      <p:ext uri="{BB962C8B-B14F-4D97-AF65-F5344CB8AC3E}">
        <p14:creationId xmlns:p14="http://schemas.microsoft.com/office/powerpoint/2010/main" val="149088062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8"/>
            <a:ext cx="6624736" cy="553998"/>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Political systems and regimes</a:t>
            </a:r>
            <a:endParaRPr lang="ru-RU" sz="30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1452774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234950" y="184150"/>
            <a:ext cx="8729663" cy="436563"/>
          </a:xfrm>
          <a:prstGeom prst="rect">
            <a:avLst/>
          </a:prstGeom>
          <a:solidFill>
            <a:srgbClr val="FFCC99"/>
          </a:solidFill>
          <a:ln w="76200">
            <a:solidFill>
              <a:srgbClr val="663300"/>
            </a:solidFill>
            <a:miter lim="800000"/>
            <a:headEnd/>
            <a:tailEnd/>
          </a:ln>
        </p:spPr>
        <p:txBody>
          <a:bodyPr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pPr>
            <a:r>
              <a:rPr lang="ru-RU" altLang="ru-RU" sz="2000" b="1">
                <a:solidFill>
                  <a:schemeClr val="tx1"/>
                </a:solidFill>
                <a:latin typeface="Arial" charset="0"/>
              </a:rPr>
              <a:t>G. ALMOND'S STRUCTURAL AND FUNCTIONAL APPROACH</a:t>
            </a:r>
          </a:p>
        </p:txBody>
      </p:sp>
      <p:pic>
        <p:nvPicPr>
          <p:cNvPr id="7173" name="Picture 5" descr="@@1035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3325" y="4941888"/>
            <a:ext cx="1236663"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Text Box 6"/>
          <p:cNvSpPr txBox="1">
            <a:spLocks noChangeArrowheads="1"/>
          </p:cNvSpPr>
          <p:nvPr/>
        </p:nvSpPr>
        <p:spPr bwMode="auto">
          <a:xfrm>
            <a:off x="250825" y="5124450"/>
            <a:ext cx="7200900" cy="156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a:solidFill>
                  <a:schemeClr val="tx1"/>
                </a:solidFill>
              </a:rPr>
              <a:t>"The political system is a system of interaction existing in all independent societies, which performs the functions of integration and adaptation (within society, outside it, and between societies) through the use of legitimate physical coercion"</a:t>
            </a:r>
          </a:p>
          <a:p>
            <a:pPr algn="r" eaLnBrk="1" hangingPunct="1">
              <a:lnSpc>
                <a:spcPct val="80000"/>
              </a:lnSpc>
              <a:spcBef>
                <a:spcPct val="50000"/>
              </a:spcBef>
            </a:pPr>
            <a:r>
              <a:rPr lang="ru-RU" altLang="ru-RU" i="1" dirty="0">
                <a:solidFill>
                  <a:schemeClr val="tx1"/>
                </a:solidFill>
              </a:rPr>
              <a:t>(Gabriel </a:t>
            </a:r>
            <a:r>
              <a:rPr lang="ru-RU" altLang="ru-RU" i="1" dirty="0" err="1">
                <a:solidFill>
                  <a:schemeClr val="tx1"/>
                </a:solidFill>
              </a:rPr>
              <a:t>Almond</a:t>
            </a:r>
            <a:r>
              <a:rPr lang="ru-RU" altLang="ru-RU" i="1" dirty="0">
                <a:solidFill>
                  <a:schemeClr val="tx1"/>
                </a:solidFill>
              </a:rPr>
              <a:t>, American political scientist and sociologist)</a:t>
            </a:r>
          </a:p>
        </p:txBody>
      </p:sp>
      <p:sp>
        <p:nvSpPr>
          <p:cNvPr id="7175" name="Text Box 7"/>
          <p:cNvSpPr txBox="1">
            <a:spLocks noChangeArrowheads="1"/>
          </p:cNvSpPr>
          <p:nvPr/>
        </p:nvSpPr>
        <p:spPr bwMode="auto">
          <a:xfrm>
            <a:off x="4067175" y="827088"/>
            <a:ext cx="4887913" cy="47625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pPr>
            <a:r>
              <a:rPr lang="ru-RU" altLang="ru-RU" b="1" dirty="0">
                <a:solidFill>
                  <a:schemeClr val="tx1"/>
                </a:solidFill>
              </a:rPr>
              <a:t>All political systems have their own structure </a:t>
            </a:r>
          </a:p>
        </p:txBody>
      </p:sp>
      <p:sp>
        <p:nvSpPr>
          <p:cNvPr id="7176" name="Text Box 8"/>
          <p:cNvSpPr txBox="1">
            <a:spLocks noChangeArrowheads="1"/>
          </p:cNvSpPr>
          <p:nvPr/>
        </p:nvSpPr>
        <p:spPr bwMode="auto">
          <a:xfrm>
            <a:off x="4067175" y="1911350"/>
            <a:ext cx="4887913" cy="105251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pPr>
            <a:r>
              <a:rPr lang="ru-RU" altLang="ru-RU" b="1">
                <a:solidFill>
                  <a:schemeClr val="tx1"/>
                </a:solidFill>
              </a:rPr>
              <a:t>All political systems perform similar universal functions necessary for social life, functions performed by different structures of the system and with different frequency </a:t>
            </a:r>
          </a:p>
        </p:txBody>
      </p:sp>
      <p:sp>
        <p:nvSpPr>
          <p:cNvPr id="7177" name="Text Box 9"/>
          <p:cNvSpPr txBox="1">
            <a:spLocks noChangeArrowheads="1"/>
          </p:cNvSpPr>
          <p:nvPr/>
        </p:nvSpPr>
        <p:spPr bwMode="auto">
          <a:xfrm>
            <a:off x="4067175" y="3116263"/>
            <a:ext cx="4887913" cy="47625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pPr>
            <a:r>
              <a:rPr lang="ru-RU" altLang="ru-RU" b="1">
                <a:solidFill>
                  <a:schemeClr val="tx1"/>
                </a:solidFill>
              </a:rPr>
              <a:t>All political systems are culturally mixed </a:t>
            </a:r>
          </a:p>
        </p:txBody>
      </p:sp>
      <p:sp>
        <p:nvSpPr>
          <p:cNvPr id="7178" name="Text Box 11"/>
          <p:cNvSpPr txBox="1">
            <a:spLocks noChangeArrowheads="1"/>
          </p:cNvSpPr>
          <p:nvPr/>
        </p:nvSpPr>
        <p:spPr bwMode="auto">
          <a:xfrm>
            <a:off x="4067175" y="3754438"/>
            <a:ext cx="4887913" cy="125572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pPr>
            <a:r>
              <a:rPr lang="ru-RU" altLang="ru-RU" b="1">
                <a:solidFill>
                  <a:schemeClr val="tx1"/>
                </a:solidFill>
              </a:rPr>
              <a:t>The difference between simple (traditional) and developed systems lies in the differentiation of functions and specialization of structures. These systems are similar in function, but differ in structural characteristics </a:t>
            </a:r>
          </a:p>
        </p:txBody>
      </p:sp>
      <p:sp>
        <p:nvSpPr>
          <p:cNvPr id="7179" name="Text Box 12"/>
          <p:cNvSpPr txBox="1">
            <a:spLocks noChangeArrowheads="1"/>
          </p:cNvSpPr>
          <p:nvPr/>
        </p:nvSpPr>
        <p:spPr bwMode="auto">
          <a:xfrm>
            <a:off x="4067175" y="1470025"/>
            <a:ext cx="4887913" cy="28416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pPr>
            <a:r>
              <a:rPr lang="ru-RU" altLang="ru-RU" b="1">
                <a:solidFill>
                  <a:schemeClr val="tx1"/>
                </a:solidFill>
              </a:rPr>
              <a:t>The political system is multifunctional</a:t>
            </a:r>
          </a:p>
        </p:txBody>
      </p:sp>
      <p:sp>
        <p:nvSpPr>
          <p:cNvPr id="7180" name="AutoShape 13"/>
          <p:cNvSpPr>
            <a:spLocks noChangeArrowheads="1"/>
          </p:cNvSpPr>
          <p:nvPr/>
        </p:nvSpPr>
        <p:spPr bwMode="auto">
          <a:xfrm>
            <a:off x="250825" y="1557338"/>
            <a:ext cx="3600450" cy="1439862"/>
          </a:xfrm>
          <a:prstGeom prst="rightArrowCallout">
            <a:avLst>
              <a:gd name="adj1" fmla="val 25000"/>
              <a:gd name="adj2" fmla="val 25000"/>
              <a:gd name="adj3" fmla="val 41676"/>
              <a:gd name="adj4" fmla="val 66667"/>
            </a:avLst>
          </a:prstGeom>
          <a:gradFill rotWithShape="1">
            <a:gsLst>
              <a:gs pos="0">
                <a:srgbClr val="00FF00"/>
              </a:gs>
              <a:gs pos="100000">
                <a:srgbClr val="F2F8A6"/>
              </a:gs>
            </a:gsLst>
            <a:lin ang="5400000" scaled="1"/>
          </a:gradFill>
          <a:ln w="9525">
            <a:miter lim="800000"/>
            <a:headEnd/>
            <a:tailEnd/>
          </a:ln>
          <a:scene3d>
            <a:camera prst="legacyPerspectiveTop"/>
            <a:lightRig rig="legacyFlat3" dir="b"/>
          </a:scene3d>
          <a:sp3d extrusionH="887400" prstMaterial="legacyMatte">
            <a:bevelT w="13500" h="13500" prst="angle"/>
            <a:bevelB w="13500" h="13500" prst="angle"/>
            <a:extrusionClr>
              <a:srgbClr val="00FF00"/>
            </a:extrusionClr>
          </a:sp3d>
        </p:spPr>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7181" name="WordArt 14"/>
          <p:cNvSpPr>
            <a:spLocks noChangeArrowheads="1" noChangeShapeType="1" noTextEdit="1"/>
          </p:cNvSpPr>
          <p:nvPr/>
        </p:nvSpPr>
        <p:spPr bwMode="auto">
          <a:xfrm>
            <a:off x="357188" y="1692275"/>
            <a:ext cx="2189162" cy="1079500"/>
          </a:xfrm>
          <a:prstGeom prst="rect">
            <a:avLst/>
          </a:prstGeom>
        </p:spPr>
        <p:txBody>
          <a:bodyPr wrap="none" fromWordArt="1">
            <a:prstTxWarp prst="textPlain">
              <a:avLst>
                <a:gd name="adj" fmla="val 50000"/>
              </a:avLst>
            </a:prstTxWarp>
          </a:bodyPr>
          <a:lstStyle/>
          <a:p>
            <a:pPr algn="ctr"/>
            <a:r>
              <a:rPr lang="ru-RU" sz="1200" b="1" kern="10">
                <a:ln w="19050">
                  <a:solidFill>
                    <a:srgbClr val="FF0000"/>
                  </a:solidFill>
                  <a:round/>
                  <a:headEnd/>
                  <a:tailEnd/>
                </a:ln>
                <a:solidFill>
                  <a:schemeClr val="tx1"/>
                </a:solidFill>
                <a:effectLst>
                  <a:outerShdw dist="35921" dir="2700000" algn="ctr" rotWithShape="0">
                    <a:srgbClr val="990000"/>
                  </a:outerShdw>
                </a:effectLst>
                <a:latin typeface="Impact"/>
              </a:rPr>
              <a:t>Conclusions</a:t>
            </a:r>
          </a:p>
          <a:p>
            <a:pPr algn="ctr"/>
            <a:r>
              <a:rPr lang="ru-RU" sz="1200" b="1" kern="10">
                <a:ln w="19050">
                  <a:solidFill>
                    <a:srgbClr val="FF0000"/>
                  </a:solidFill>
                  <a:round/>
                  <a:headEnd/>
                  <a:tailEnd/>
                </a:ln>
                <a:solidFill>
                  <a:schemeClr val="tx1"/>
                </a:solidFill>
                <a:effectLst>
                  <a:outerShdw dist="35921" dir="2700000" algn="ctr" rotWithShape="0">
                    <a:srgbClr val="990000"/>
                  </a:outerShdw>
                </a:effectLst>
                <a:latin typeface="Impact"/>
              </a:rPr>
              <a:t>from the analysis</a:t>
            </a:r>
          </a:p>
          <a:p>
            <a:pPr algn="ctr"/>
            <a:r>
              <a:rPr lang="ru-RU" sz="1200" b="1" kern="10">
                <a:ln w="19050">
                  <a:solidFill>
                    <a:srgbClr val="FF0000"/>
                  </a:solidFill>
                  <a:round/>
                  <a:headEnd/>
                  <a:tailEnd/>
                </a:ln>
                <a:solidFill>
                  <a:schemeClr val="tx1"/>
                </a:solidFill>
                <a:effectLst>
                  <a:outerShdw dist="35921" dir="2700000" algn="ctr" rotWithShape="0">
                    <a:srgbClr val="990000"/>
                  </a:outerShdw>
                </a:effectLst>
                <a:latin typeface="Impact"/>
              </a:rPr>
              <a:t>political parties</a:t>
            </a:r>
          </a:p>
          <a:p>
            <a:pPr algn="ctr"/>
            <a:r>
              <a:rPr lang="ru-RU" sz="1200" b="1" kern="10">
                <a:ln w="19050">
                  <a:solidFill>
                    <a:srgbClr val="FF0000"/>
                  </a:solidFill>
                  <a:round/>
                  <a:headEnd/>
                  <a:tailEnd/>
                </a:ln>
                <a:solidFill>
                  <a:schemeClr val="tx1"/>
                </a:solidFill>
                <a:effectLst>
                  <a:outerShdw dist="35921" dir="2700000" algn="ctr" rotWithShape="0">
                    <a:srgbClr val="990000"/>
                  </a:outerShdw>
                </a:effectLst>
                <a:latin typeface="Impact"/>
              </a:rPr>
              <a:t>systems</a:t>
            </a:r>
          </a:p>
        </p:txBody>
      </p:sp>
      <p:sp>
        <p:nvSpPr>
          <p:cNvPr id="7182" name="AutoShape 15"/>
          <p:cNvSpPr>
            <a:spLocks/>
          </p:cNvSpPr>
          <p:nvPr/>
        </p:nvSpPr>
        <p:spPr bwMode="auto">
          <a:xfrm>
            <a:off x="3708400" y="765175"/>
            <a:ext cx="287338" cy="4032250"/>
          </a:xfrm>
          <a:prstGeom prst="leftBrace">
            <a:avLst>
              <a:gd name="adj1" fmla="val 116943"/>
              <a:gd name="adj2" fmla="val 50000"/>
            </a:avLst>
          </a:prstGeom>
          <a:noFill/>
          <a:ln w="28575">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7183" name="Text Box 17"/>
          <p:cNvSpPr txBox="1">
            <a:spLocks noChangeArrowheads="1"/>
          </p:cNvSpPr>
          <p:nvPr/>
        </p:nvSpPr>
        <p:spPr bwMode="auto">
          <a:xfrm>
            <a:off x="188913" y="692150"/>
            <a:ext cx="3600450" cy="873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spcBef>
                <a:spcPct val="50000"/>
              </a:spcBef>
            </a:pPr>
            <a:r>
              <a:rPr lang="ru-RU" altLang="ru-RU" b="1" dirty="0">
                <a:solidFill>
                  <a:schemeClr val="tx1"/>
                </a:solidFill>
              </a:rPr>
              <a:t>It is based on the analysis of the target behavioral aspect of the structures of the political system</a:t>
            </a:r>
          </a:p>
        </p:txBody>
      </p:sp>
      <p:sp>
        <p:nvSpPr>
          <p:cNvPr id="7184" name="AutoShape 18"/>
          <p:cNvSpPr>
            <a:spLocks noChangeArrowheads="1"/>
          </p:cNvSpPr>
          <p:nvPr/>
        </p:nvSpPr>
        <p:spPr bwMode="auto">
          <a:xfrm>
            <a:off x="141288" y="2997200"/>
            <a:ext cx="3360737" cy="360363"/>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7185" name="WordArt 19"/>
          <p:cNvSpPr>
            <a:spLocks noChangeArrowheads="1" noChangeShapeType="1" noTextEdit="1"/>
          </p:cNvSpPr>
          <p:nvPr/>
        </p:nvSpPr>
        <p:spPr bwMode="auto">
          <a:xfrm>
            <a:off x="1119188" y="3044825"/>
            <a:ext cx="1296987" cy="204788"/>
          </a:xfrm>
          <a:prstGeom prst="rect">
            <a:avLst/>
          </a:prstGeom>
        </p:spPr>
        <p:txBody>
          <a:bodyPr wrap="none" fromWordArt="1">
            <a:prstTxWarp prst="textPlain">
              <a:avLst>
                <a:gd name="adj" fmla="val 50000"/>
              </a:avLst>
            </a:prstTxWarp>
          </a:bodyPr>
          <a:lstStyle/>
          <a:p>
            <a:pPr algn="ctr"/>
            <a:r>
              <a:rPr lang="ru-RU" b="1" kern="10">
                <a:ln w="19050">
                  <a:solidFill>
                    <a:srgbClr val="99CCFF"/>
                  </a:solidFill>
                  <a:round/>
                  <a:headEnd/>
                  <a:tailEnd/>
                </a:ln>
                <a:solidFill>
                  <a:srgbClr val="CF2513"/>
                </a:solidFill>
                <a:effectLst>
                  <a:outerShdw dist="35921" dir="2700000" algn="ctr" rotWithShape="0">
                    <a:srgbClr val="990000"/>
                  </a:outerShdw>
                </a:effectLst>
                <a:latin typeface="Impact"/>
              </a:rPr>
              <a:t>functions</a:t>
            </a:r>
          </a:p>
        </p:txBody>
      </p:sp>
      <p:sp>
        <p:nvSpPr>
          <p:cNvPr id="7186" name="Text Box 20"/>
          <p:cNvSpPr txBox="1">
            <a:spLocks noChangeArrowheads="1"/>
          </p:cNvSpPr>
          <p:nvPr/>
        </p:nvSpPr>
        <p:spPr bwMode="auto">
          <a:xfrm>
            <a:off x="323850" y="3481388"/>
            <a:ext cx="3025775" cy="66833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spcBef>
                <a:spcPct val="50000"/>
              </a:spcBef>
            </a:pPr>
            <a:r>
              <a:rPr lang="ru-RU" altLang="ru-RU" b="1" dirty="0">
                <a:solidFill>
                  <a:schemeClr val="tx1"/>
                </a:solidFill>
              </a:rPr>
              <a:t>Studying the situation and taking its features into account when making decisions</a:t>
            </a:r>
          </a:p>
        </p:txBody>
      </p:sp>
      <p:sp>
        <p:nvSpPr>
          <p:cNvPr id="7187" name="Text Box 21"/>
          <p:cNvSpPr txBox="1">
            <a:spLocks noChangeArrowheads="1"/>
          </p:cNvSpPr>
          <p:nvPr/>
        </p:nvSpPr>
        <p:spPr bwMode="auto">
          <a:xfrm>
            <a:off x="333375" y="4318000"/>
            <a:ext cx="3025775" cy="47625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spcBef>
                <a:spcPct val="50000"/>
              </a:spcBef>
            </a:pPr>
            <a:r>
              <a:rPr lang="ru-RU" altLang="ru-RU" b="1" dirty="0">
                <a:solidFill>
                  <a:schemeClr val="tx1"/>
                </a:solidFill>
              </a:rPr>
              <a:t>Political solution to identified problems</a:t>
            </a:r>
          </a:p>
        </p:txBody>
      </p:sp>
      <p:sp>
        <p:nvSpPr>
          <p:cNvPr id="7188" name="AutoShape 22"/>
          <p:cNvSpPr>
            <a:spLocks noChangeArrowheads="1"/>
          </p:cNvSpPr>
          <p:nvPr/>
        </p:nvSpPr>
        <p:spPr bwMode="auto">
          <a:xfrm>
            <a:off x="8899525" y="6592888"/>
            <a:ext cx="215900" cy="217487"/>
          </a:xfrm>
          <a:prstGeom prst="octagon">
            <a:avLst>
              <a:gd name="adj" fmla="val 29287"/>
            </a:avLst>
          </a:prstGeom>
          <a:solidFill>
            <a:schemeClr val="accent1"/>
          </a:soli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r>
              <a:rPr lang="ru-RU" altLang="ru-RU" sz="1400" b="1">
                <a:solidFill>
                  <a:schemeClr val="tx1"/>
                </a:solidFill>
                <a:latin typeface="Arial" charset="0"/>
              </a:rPr>
              <a:t>5</a:t>
            </a:r>
          </a:p>
        </p:txBody>
      </p:sp>
    </p:spTree>
    <p:extLst>
      <p:ext uri="{BB962C8B-B14F-4D97-AF65-F5344CB8AC3E}">
        <p14:creationId xmlns:p14="http://schemas.microsoft.com/office/powerpoint/2010/main" val="3668696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4" name="Object 4"/>
          <p:cNvGraphicFramePr>
            <a:graphicFrameLocks noChangeAspect="1"/>
          </p:cNvGraphicFramePr>
          <p:nvPr/>
        </p:nvGraphicFramePr>
        <p:xfrm>
          <a:off x="1835150" y="2060575"/>
          <a:ext cx="6042025" cy="3638550"/>
        </p:xfrm>
        <a:graphic>
          <a:graphicData uri="http://schemas.openxmlformats.org/presentationml/2006/ole">
            <mc:AlternateContent xmlns:mc="http://schemas.openxmlformats.org/markup-compatibility/2006">
              <mc:Choice xmlns:v="urn:schemas-microsoft-com:vml" Requires="v">
                <p:oleObj spid="_x0000_s26632" name="Точечный рисунок" r:id="rId3" imgW="5315692" imgH="3200000" progId="PBrush">
                  <p:embed/>
                </p:oleObj>
              </mc:Choice>
              <mc:Fallback>
                <p:oleObj name="Точечный рисунок" r:id="rId3" imgW="5315692" imgH="3200000" progId="PBrush">
                  <p:embed/>
                  <p:pic>
                    <p:nvPicPr>
                      <p:cNvPr id="2560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150" y="2060575"/>
                        <a:ext cx="6042025" cy="363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606" name="Rectangle 8"/>
          <p:cNvSpPr>
            <a:spLocks noChangeArrowheads="1"/>
          </p:cNvSpPr>
          <p:nvPr/>
        </p:nvSpPr>
        <p:spPr bwMode="auto">
          <a:xfrm>
            <a:off x="594902" y="3141663"/>
            <a:ext cx="1322798" cy="707886"/>
          </a:xfrm>
          <a:prstGeom prst="rect">
            <a:avLst/>
          </a:prstGeom>
          <a:noFill/>
          <a:ln w="9525">
            <a:noFill/>
            <a:miter lim="800000"/>
            <a:headEnd/>
            <a:tailEnd/>
          </a:ln>
        </p:spPr>
        <p:txBody>
          <a:bodyPr wrap="none">
            <a:spAutoFit/>
          </a:bodyPr>
          <a:lstStyle/>
          <a:p>
            <a:pPr algn="r"/>
            <a:r>
              <a:rPr lang="ru-RU" sz="2000" b="1" dirty="0" err="1"/>
              <a:t>political</a:t>
            </a:r>
            <a:r>
              <a:rPr lang="ru-RU" sz="2000" b="1" dirty="0"/>
              <a:t> </a:t>
            </a:r>
            <a:endParaRPr lang="en-US" sz="2000" b="1" dirty="0" smtClean="0"/>
          </a:p>
          <a:p>
            <a:pPr algn="r"/>
            <a:r>
              <a:rPr lang="ru-RU" sz="2000" b="1" dirty="0" err="1" smtClean="0"/>
              <a:t>institutes</a:t>
            </a:r>
            <a:endParaRPr lang="ru-RU" sz="2000" b="1" dirty="0"/>
          </a:p>
        </p:txBody>
      </p:sp>
      <p:sp>
        <p:nvSpPr>
          <p:cNvPr id="25607" name="Rectangle 9"/>
          <p:cNvSpPr>
            <a:spLocks noChangeArrowheads="1"/>
          </p:cNvSpPr>
          <p:nvPr/>
        </p:nvSpPr>
        <p:spPr bwMode="auto">
          <a:xfrm>
            <a:off x="2046288" y="2060575"/>
            <a:ext cx="1833562" cy="701675"/>
          </a:xfrm>
          <a:prstGeom prst="rect">
            <a:avLst/>
          </a:prstGeom>
          <a:noFill/>
          <a:ln w="9525">
            <a:noFill/>
            <a:miter lim="800000"/>
            <a:headEnd/>
            <a:tailEnd/>
          </a:ln>
        </p:spPr>
        <p:txBody>
          <a:bodyPr wrap="none">
            <a:spAutoFit/>
          </a:bodyPr>
          <a:lstStyle/>
          <a:p>
            <a:pPr algn="r"/>
            <a:r>
              <a:rPr lang="ru-RU" sz="2000" b="1"/>
              <a:t>social networks </a:t>
            </a:r>
          </a:p>
          <a:p>
            <a:pPr algn="r"/>
            <a:r>
              <a:rPr lang="ru-RU" sz="2000" b="1"/>
              <a:t>structures</a:t>
            </a:r>
          </a:p>
        </p:txBody>
      </p:sp>
      <p:sp>
        <p:nvSpPr>
          <p:cNvPr id="25610" name="Rectangle 12"/>
          <p:cNvSpPr>
            <a:spLocks noChangeArrowheads="1"/>
          </p:cNvSpPr>
          <p:nvPr/>
        </p:nvSpPr>
        <p:spPr bwMode="auto">
          <a:xfrm>
            <a:off x="6130925" y="4292600"/>
            <a:ext cx="1152525" cy="1311275"/>
          </a:xfrm>
          <a:prstGeom prst="rect">
            <a:avLst/>
          </a:prstGeom>
          <a:noFill/>
          <a:ln w="9525">
            <a:noFill/>
            <a:miter lim="800000"/>
            <a:headEnd/>
            <a:tailEnd/>
          </a:ln>
        </p:spPr>
        <p:txBody>
          <a:bodyPr>
            <a:spAutoFit/>
          </a:bodyPr>
          <a:lstStyle/>
          <a:p>
            <a:pPr algn="r"/>
            <a:r>
              <a:rPr lang="ru-RU" sz="2000" b="1"/>
              <a:t>values </a:t>
            </a:r>
          </a:p>
          <a:p>
            <a:pPr algn="r"/>
            <a:r>
              <a:rPr lang="ru-RU" sz="2000" b="1"/>
              <a:t>companies</a:t>
            </a:r>
          </a:p>
        </p:txBody>
      </p:sp>
      <p:sp>
        <p:nvSpPr>
          <p:cNvPr id="25611" name="Rectangle 13"/>
          <p:cNvSpPr>
            <a:spLocks noChangeArrowheads="1"/>
          </p:cNvSpPr>
          <p:nvPr/>
        </p:nvSpPr>
        <p:spPr bwMode="auto">
          <a:xfrm>
            <a:off x="1855270" y="5699125"/>
            <a:ext cx="3432350" cy="769441"/>
          </a:xfrm>
          <a:prstGeom prst="rect">
            <a:avLst/>
          </a:prstGeom>
          <a:noFill/>
          <a:ln w="9525">
            <a:noFill/>
            <a:miter lim="800000"/>
            <a:headEnd/>
            <a:tailEnd/>
          </a:ln>
        </p:spPr>
        <p:txBody>
          <a:bodyPr wrap="none">
            <a:spAutoFit/>
          </a:bodyPr>
          <a:lstStyle/>
          <a:p>
            <a:pPr>
              <a:spcBef>
                <a:spcPct val="20000"/>
              </a:spcBef>
            </a:pPr>
            <a:r>
              <a:rPr lang="ru-RU" sz="2000" b="1" dirty="0" err="1"/>
              <a:t>cultural</a:t>
            </a:r>
            <a:r>
              <a:rPr lang="ru-RU" sz="2000" b="1" dirty="0"/>
              <a:t> </a:t>
            </a:r>
            <a:r>
              <a:rPr lang="ru-RU" sz="2000" b="1" dirty="0" err="1"/>
              <a:t>context</a:t>
            </a:r>
            <a:r>
              <a:rPr lang="ru-RU" sz="2000" b="1" dirty="0"/>
              <a:t> </a:t>
            </a:r>
            <a:r>
              <a:rPr lang="en-US" sz="2000" b="1" dirty="0" smtClean="0"/>
              <a:t>of society</a:t>
            </a:r>
            <a:endParaRPr lang="ru-RU" sz="2000" b="1" dirty="0"/>
          </a:p>
          <a:p>
            <a:pPr>
              <a:spcBef>
                <a:spcPct val="20000"/>
              </a:spcBef>
            </a:pPr>
            <a:r>
              <a:rPr lang="ru-RU" sz="2000" b="1" dirty="0" err="1" smtClean="0"/>
              <a:t>development</a:t>
            </a:r>
            <a:endParaRPr lang="ru-RU" sz="2000" b="1" dirty="0"/>
          </a:p>
        </p:txBody>
      </p:sp>
      <p:sp>
        <p:nvSpPr>
          <p:cNvPr id="25612" name="Rectangle 12"/>
          <p:cNvSpPr>
            <a:spLocks noGrp="1"/>
          </p:cNvSpPr>
          <p:nvPr>
            <p:ph type="title"/>
          </p:nvPr>
        </p:nvSpPr>
        <p:spPr>
          <a:xfrm>
            <a:off x="468313" y="549275"/>
            <a:ext cx="8229600" cy="1143000"/>
          </a:xfrm>
        </p:spPr>
        <p:txBody>
          <a:bodyPr>
            <a:normAutofit fontScale="90000"/>
          </a:bodyPr>
          <a:lstStyle/>
          <a:p>
            <a:pPr algn="ctr"/>
            <a:r>
              <a:rPr lang="ru-RU" sz="4600" b="1" smtClean="0">
                <a:solidFill>
                  <a:srgbClr val="FF0000"/>
                </a:solidFill>
              </a:rPr>
              <a:t>G. Almond's structural and functional approach</a:t>
            </a:r>
          </a:p>
        </p:txBody>
      </p:sp>
      <p:graphicFrame>
        <p:nvGraphicFramePr>
          <p:cNvPr id="25613" name="Object 4"/>
          <p:cNvGraphicFramePr>
            <a:graphicFrameLocks noChangeAspect="1"/>
          </p:cNvGraphicFramePr>
          <p:nvPr/>
        </p:nvGraphicFramePr>
        <p:xfrm>
          <a:off x="1835150" y="2060575"/>
          <a:ext cx="6042025" cy="3638550"/>
        </p:xfrm>
        <a:graphic>
          <a:graphicData uri="http://schemas.openxmlformats.org/presentationml/2006/ole">
            <mc:AlternateContent xmlns:mc="http://schemas.openxmlformats.org/markup-compatibility/2006">
              <mc:Choice xmlns:v="urn:schemas-microsoft-com:vml" Requires="v">
                <p:oleObj spid="_x0000_s26633" name="Точечный рисунок" r:id="rId5" imgW="5315692" imgH="3200000" progId="PBrush">
                  <p:embed/>
                </p:oleObj>
              </mc:Choice>
              <mc:Fallback>
                <p:oleObj name="Точечный рисунок" r:id="rId5" imgW="5315692" imgH="3200000" progId="PBrush">
                  <p:embed/>
                  <p:pic>
                    <p:nvPicPr>
                      <p:cNvPr id="25613"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150" y="2060575"/>
                        <a:ext cx="6042025" cy="363855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616" name="Rectangle 9"/>
          <p:cNvSpPr>
            <a:spLocks noChangeArrowheads="1"/>
          </p:cNvSpPr>
          <p:nvPr/>
        </p:nvSpPr>
        <p:spPr bwMode="auto">
          <a:xfrm>
            <a:off x="2441636" y="2060575"/>
            <a:ext cx="1438214" cy="707886"/>
          </a:xfrm>
          <a:prstGeom prst="rect">
            <a:avLst/>
          </a:prstGeom>
          <a:noFill/>
          <a:ln w="9525">
            <a:noFill/>
            <a:miter lim="800000"/>
            <a:headEnd/>
            <a:tailEnd/>
          </a:ln>
        </p:spPr>
        <p:txBody>
          <a:bodyPr wrap="none">
            <a:spAutoFit/>
          </a:bodyPr>
          <a:lstStyle/>
          <a:p>
            <a:pPr algn="r"/>
            <a:r>
              <a:rPr lang="ru-RU" sz="2000" b="1" dirty="0" err="1" smtClean="0"/>
              <a:t>social</a:t>
            </a:r>
            <a:endParaRPr lang="ru-RU" sz="2000" b="1" dirty="0"/>
          </a:p>
          <a:p>
            <a:pPr algn="r"/>
            <a:r>
              <a:rPr lang="ru-RU" sz="2000" b="1" dirty="0" err="1"/>
              <a:t>structures</a:t>
            </a:r>
            <a:endParaRPr lang="ru-RU" sz="2000" b="1" dirty="0"/>
          </a:p>
        </p:txBody>
      </p:sp>
      <p:sp>
        <p:nvSpPr>
          <p:cNvPr id="25619" name="Rectangle 12"/>
          <p:cNvSpPr>
            <a:spLocks noChangeArrowheads="1"/>
          </p:cNvSpPr>
          <p:nvPr/>
        </p:nvSpPr>
        <p:spPr bwMode="auto">
          <a:xfrm>
            <a:off x="6130925" y="4292600"/>
            <a:ext cx="1754188" cy="707886"/>
          </a:xfrm>
          <a:prstGeom prst="rect">
            <a:avLst/>
          </a:prstGeom>
          <a:noFill/>
          <a:ln w="9525">
            <a:noFill/>
            <a:miter lim="800000"/>
            <a:headEnd/>
            <a:tailEnd/>
          </a:ln>
        </p:spPr>
        <p:txBody>
          <a:bodyPr>
            <a:spAutoFit/>
          </a:bodyPr>
          <a:lstStyle/>
          <a:p>
            <a:pPr algn="r"/>
            <a:r>
              <a:rPr lang="en-US" sz="2000" b="1" dirty="0" smtClean="0"/>
              <a:t>Society </a:t>
            </a:r>
            <a:r>
              <a:rPr lang="ru-RU" sz="2000" b="1" dirty="0" err="1" smtClean="0"/>
              <a:t>values</a:t>
            </a:r>
            <a:r>
              <a:rPr lang="ru-RU" sz="2000" b="1" dirty="0" smtClean="0"/>
              <a:t> </a:t>
            </a:r>
            <a:endParaRPr lang="ru-RU" sz="2000" b="1" dirty="0"/>
          </a:p>
        </p:txBody>
      </p:sp>
      <p:sp>
        <p:nvSpPr>
          <p:cNvPr id="25609" name="Rectangle 11"/>
          <p:cNvSpPr>
            <a:spLocks noChangeArrowheads="1"/>
          </p:cNvSpPr>
          <p:nvPr/>
        </p:nvSpPr>
        <p:spPr bwMode="auto">
          <a:xfrm>
            <a:off x="5003800" y="5084763"/>
            <a:ext cx="2560316" cy="400110"/>
          </a:xfrm>
          <a:prstGeom prst="rect">
            <a:avLst/>
          </a:prstGeom>
          <a:noFill/>
          <a:ln w="9525">
            <a:noFill/>
            <a:miter lim="800000"/>
            <a:headEnd/>
            <a:tailEnd/>
          </a:ln>
        </p:spPr>
        <p:txBody>
          <a:bodyPr wrap="none">
            <a:spAutoFit/>
          </a:bodyPr>
          <a:lstStyle/>
          <a:p>
            <a:r>
              <a:rPr lang="ru-RU" sz="2000" b="1" dirty="0" err="1"/>
              <a:t>historical</a:t>
            </a:r>
            <a:r>
              <a:rPr lang="ru-RU" sz="2000" b="1" dirty="0"/>
              <a:t> </a:t>
            </a:r>
            <a:r>
              <a:rPr lang="ru-RU" sz="2000" b="1" dirty="0" err="1" smtClean="0"/>
              <a:t>traditions</a:t>
            </a:r>
            <a:endParaRPr lang="ru-RU" sz="2000" b="1" dirty="0"/>
          </a:p>
        </p:txBody>
      </p:sp>
      <p:sp>
        <p:nvSpPr>
          <p:cNvPr id="25608" name="Rectangle 10"/>
          <p:cNvSpPr>
            <a:spLocks noChangeArrowheads="1"/>
          </p:cNvSpPr>
          <p:nvPr/>
        </p:nvSpPr>
        <p:spPr bwMode="auto">
          <a:xfrm>
            <a:off x="6961188" y="1844675"/>
            <a:ext cx="1665841" cy="707886"/>
          </a:xfrm>
          <a:prstGeom prst="rect">
            <a:avLst/>
          </a:prstGeom>
          <a:noFill/>
          <a:ln w="9525">
            <a:noFill/>
            <a:miter lim="800000"/>
            <a:headEnd/>
            <a:tailEnd/>
          </a:ln>
        </p:spPr>
        <p:txBody>
          <a:bodyPr wrap="none">
            <a:spAutoFit/>
          </a:bodyPr>
          <a:lstStyle/>
          <a:p>
            <a:r>
              <a:rPr lang="ru-RU" sz="2000" b="1" dirty="0" err="1" smtClean="0"/>
              <a:t>economic</a:t>
            </a:r>
            <a:r>
              <a:rPr lang="en-US" sz="2000" b="1" dirty="0" smtClean="0"/>
              <a:t>al</a:t>
            </a:r>
            <a:r>
              <a:rPr lang="ru-RU" sz="2000" b="1" dirty="0" smtClean="0"/>
              <a:t> </a:t>
            </a:r>
            <a:endParaRPr lang="ru-RU" sz="2000" b="1" dirty="0"/>
          </a:p>
          <a:p>
            <a:r>
              <a:rPr lang="ru-RU" sz="2000" b="1" dirty="0" err="1"/>
              <a:t>structures</a:t>
            </a:r>
            <a:endParaRPr lang="ru-RU" sz="2000" b="1" dirty="0"/>
          </a:p>
        </p:txBody>
      </p:sp>
    </p:spTree>
    <p:extLst>
      <p:ext uri="{BB962C8B-B14F-4D97-AF65-F5344CB8AC3E}">
        <p14:creationId xmlns:p14="http://schemas.microsoft.com/office/powerpoint/2010/main" val="1598877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p:cNvSpPr>
          <p:nvPr>
            <p:ph type="title"/>
          </p:nvPr>
        </p:nvSpPr>
        <p:spPr>
          <a:xfrm>
            <a:off x="395288" y="0"/>
            <a:ext cx="8229600" cy="1143000"/>
          </a:xfrm>
        </p:spPr>
        <p:txBody>
          <a:bodyPr>
            <a:normAutofit fontScale="90000"/>
          </a:bodyPr>
          <a:lstStyle/>
          <a:p>
            <a:pPr algn="ctr"/>
            <a:r>
              <a:rPr lang="ru-RU" sz="4600" dirty="0" smtClean="0">
                <a:solidFill>
                  <a:schemeClr val="tx1"/>
                </a:solidFill>
              </a:rPr>
              <a:t/>
            </a:r>
            <a:br>
              <a:rPr lang="ru-RU" sz="4600" dirty="0" smtClean="0">
                <a:solidFill>
                  <a:schemeClr val="tx1"/>
                </a:solidFill>
              </a:rPr>
            </a:br>
            <a:r>
              <a:rPr lang="en-US" sz="4600" b="1" dirty="0" smtClean="0">
                <a:solidFill>
                  <a:srgbClr val="FF0000"/>
                </a:solidFill>
              </a:rPr>
              <a:t>The political system</a:t>
            </a:r>
            <a:endParaRPr lang="ru-RU" sz="4600" b="1" dirty="0" smtClean="0">
              <a:solidFill>
                <a:srgbClr val="FF0000"/>
              </a:solidFill>
            </a:endParaRPr>
          </a:p>
        </p:txBody>
      </p:sp>
      <p:sp>
        <p:nvSpPr>
          <p:cNvPr id="15362" name="Rectangle 3"/>
          <p:cNvSpPr>
            <a:spLocks noGrp="1"/>
          </p:cNvSpPr>
          <p:nvPr>
            <p:ph idx="1"/>
          </p:nvPr>
        </p:nvSpPr>
        <p:spPr>
          <a:xfrm>
            <a:off x="395536" y="1484784"/>
            <a:ext cx="8229600" cy="4389437"/>
          </a:xfrm>
        </p:spPr>
        <p:txBody>
          <a:bodyPr/>
          <a:lstStyle/>
          <a:p>
            <a:pPr algn="ctr">
              <a:spcBef>
                <a:spcPct val="50000"/>
              </a:spcBef>
            </a:pPr>
            <a:r>
              <a:rPr lang="en-US" altLang="ru-RU" sz="3200" b="1" dirty="0" smtClean="0">
                <a:latin typeface="Arial" panose="020B0604020202020204" pitchFamily="34" charset="0"/>
                <a:cs typeface="Arial" panose="020B0604020202020204" pitchFamily="34" charset="0"/>
              </a:rPr>
              <a:t> is a set of institutions ordered on the basis of law and other social norms, within which the political life of society takes place and political power is exercised</a:t>
            </a:r>
            <a:endParaRPr lang="ru-RU" altLang="ru-RU" sz="3200"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179388" y="0"/>
            <a:ext cx="8686800" cy="1143000"/>
          </a:xfrm>
        </p:spPr>
        <p:txBody>
          <a:bodyPr/>
          <a:lstStyle/>
          <a:p>
            <a:pPr algn="ctr"/>
            <a:r>
              <a:rPr lang="en-US" sz="4600" b="1" dirty="0" smtClean="0">
                <a:solidFill>
                  <a:srgbClr val="FF0000"/>
                </a:solidFill>
              </a:rPr>
              <a:t>Functions of the political system</a:t>
            </a:r>
            <a:endParaRPr lang="ru-RU" sz="4600" b="1" dirty="0" smtClean="0">
              <a:solidFill>
                <a:srgbClr val="FF0000"/>
              </a:solidFill>
            </a:endParaRPr>
          </a:p>
        </p:txBody>
      </p:sp>
      <p:grpSp>
        <p:nvGrpSpPr>
          <p:cNvPr id="35844" name="Group 3"/>
          <p:cNvGrpSpPr>
            <a:grpSpLocks/>
          </p:cNvGrpSpPr>
          <p:nvPr/>
        </p:nvGrpSpPr>
        <p:grpSpPr bwMode="auto">
          <a:xfrm>
            <a:off x="250825" y="1052513"/>
            <a:ext cx="8497888" cy="1084262"/>
            <a:chOff x="1296" y="1344"/>
            <a:chExt cx="2976" cy="432"/>
          </a:xfrm>
        </p:grpSpPr>
        <p:sp>
          <p:nvSpPr>
            <p:cNvPr id="2" name="AutoShape 4"/>
            <p:cNvSpPr>
              <a:spLocks noChangeArrowheads="1"/>
            </p:cNvSpPr>
            <p:nvPr/>
          </p:nvSpPr>
          <p:spPr bwMode="gray">
            <a:xfrm>
              <a:off x="1536" y="1419"/>
              <a:ext cx="2736" cy="288"/>
            </a:xfrm>
            <a:prstGeom prst="roundRect">
              <a:avLst>
                <a:gd name="adj" fmla="val 16667"/>
              </a:avLst>
            </a:prstGeom>
            <a:gradFill rotWithShape="1">
              <a:gsLst>
                <a:gs pos="0">
                  <a:srgbClr val="21B3E1">
                    <a:gamma/>
                    <a:tint val="21176"/>
                    <a:invGamma/>
                  </a:srgbClr>
                </a:gs>
                <a:gs pos="100000">
                  <a:srgbClr val="21B3E1"/>
                </a:gs>
              </a:gsLst>
              <a:lin ang="0" scaled="1"/>
            </a:gradFill>
            <a:ln w="12700" algn="ctr">
              <a:solidFill>
                <a:schemeClr val="tx1"/>
              </a:solidFill>
              <a:round/>
              <a:headEnd/>
              <a:tailEnd/>
            </a:ln>
            <a:effectLst>
              <a:outerShdw dist="99190" dir="2388334" algn="ctr" rotWithShape="0">
                <a:srgbClr val="333333">
                  <a:alpha val="50000"/>
                </a:srgbClr>
              </a:outerShdw>
            </a:effectLst>
          </p:spPr>
          <p:txBody>
            <a:bodyPr wrap="none" anchor="ctr"/>
            <a:lstStyle/>
            <a:p>
              <a:pPr algn="ctr" eaLnBrk="0" hangingPunct="0"/>
              <a:endParaRPr lang="ru-RU" sz="2000" b="1"/>
            </a:p>
          </p:txBody>
        </p:sp>
        <p:sp>
          <p:nvSpPr>
            <p:cNvPr id="3" name="AutoShape 5"/>
            <p:cNvSpPr>
              <a:spLocks noChangeArrowheads="1"/>
            </p:cNvSpPr>
            <p:nvPr/>
          </p:nvSpPr>
          <p:spPr bwMode="gray">
            <a:xfrm>
              <a:off x="1296" y="1344"/>
              <a:ext cx="432" cy="432"/>
            </a:xfrm>
            <a:prstGeom prst="diamond">
              <a:avLst/>
            </a:prstGeom>
            <a:gradFill rotWithShape="1">
              <a:gsLst>
                <a:gs pos="0">
                  <a:srgbClr val="21B3E1">
                    <a:gamma/>
                    <a:shade val="46275"/>
                    <a:invGamma/>
                  </a:srgbClr>
                </a:gs>
                <a:gs pos="100000">
                  <a:srgbClr val="21B3E1"/>
                </a:gs>
              </a:gsLst>
              <a:lin ang="0" scaled="1"/>
            </a:gradFill>
            <a:ln w="25400" algn="ctr">
              <a:solidFill>
                <a:schemeClr val="tx1"/>
              </a:solidFill>
              <a:miter lim="800000"/>
              <a:headEnd/>
              <a:tailEnd/>
            </a:ln>
            <a:effectLst>
              <a:outerShdw dist="63500" dir="2212194" algn="ctr" rotWithShape="0">
                <a:srgbClr val="333333">
                  <a:alpha val="50000"/>
                </a:srgbClr>
              </a:outerShdw>
            </a:effectLst>
          </p:spPr>
          <p:txBody>
            <a:bodyPr wrap="none" anchor="ctr"/>
            <a:lstStyle/>
            <a:p>
              <a:pPr algn="ctr" eaLnBrk="0" hangingPunct="0"/>
              <a:endParaRPr lang="ru-RU" sz="2000" b="1"/>
            </a:p>
          </p:txBody>
        </p:sp>
        <p:sp>
          <p:nvSpPr>
            <p:cNvPr id="35847" name="Text Box 6"/>
            <p:cNvSpPr txBox="1">
              <a:spLocks noChangeArrowheads="1"/>
            </p:cNvSpPr>
            <p:nvPr/>
          </p:nvSpPr>
          <p:spPr bwMode="gray">
            <a:xfrm>
              <a:off x="1680" y="1454"/>
              <a:ext cx="2160" cy="280"/>
            </a:xfrm>
            <a:prstGeom prst="rect">
              <a:avLst/>
            </a:prstGeom>
            <a:noFill/>
            <a:ln w="9525" algn="ctr">
              <a:noFill/>
              <a:miter lim="800000"/>
              <a:headEnd/>
              <a:tailEnd/>
            </a:ln>
          </p:spPr>
          <p:txBody>
            <a:bodyPr>
              <a:spAutoFit/>
            </a:bodyPr>
            <a:lstStyle/>
            <a:p>
              <a:pPr algn="ctr" eaLnBrk="0" hangingPunct="0"/>
              <a:r>
                <a:rPr lang="en-US" sz="2000" b="1" dirty="0">
                  <a:solidFill>
                    <a:srgbClr val="000000"/>
                  </a:solidFill>
                </a:rPr>
                <a:t>Defining the goals and objectives of the </a:t>
              </a:r>
              <a:r>
                <a:rPr lang="en-US" sz="2000" b="1" dirty="0" smtClean="0">
                  <a:solidFill>
                    <a:srgbClr val="000000"/>
                  </a:solidFill>
                </a:rPr>
                <a:t>society's </a:t>
              </a:r>
              <a:r>
                <a:rPr lang="en-US" sz="2000" b="1" dirty="0">
                  <a:solidFill>
                    <a:srgbClr val="000000"/>
                  </a:solidFill>
                </a:rPr>
                <a:t>development</a:t>
              </a:r>
            </a:p>
          </p:txBody>
        </p:sp>
        <p:sp>
          <p:nvSpPr>
            <p:cNvPr id="35848" name="Text Box 7"/>
            <p:cNvSpPr txBox="1">
              <a:spLocks noChangeArrowheads="1"/>
            </p:cNvSpPr>
            <p:nvPr/>
          </p:nvSpPr>
          <p:spPr bwMode="gray">
            <a:xfrm>
              <a:off x="1447" y="1406"/>
              <a:ext cx="114" cy="158"/>
            </a:xfrm>
            <a:prstGeom prst="rect">
              <a:avLst/>
            </a:prstGeom>
            <a:noFill/>
            <a:ln w="9525" algn="ctr">
              <a:noFill/>
              <a:miter lim="800000"/>
              <a:headEnd/>
              <a:tailEnd/>
            </a:ln>
          </p:spPr>
          <p:txBody>
            <a:bodyPr wrap="none">
              <a:spAutoFit/>
            </a:bodyPr>
            <a:lstStyle/>
            <a:p>
              <a:pPr algn="ctr" eaLnBrk="0" hangingPunct="0"/>
              <a:r>
                <a:rPr lang="en-US" sz="2000" b="1"/>
                <a:t>1</a:t>
              </a:r>
            </a:p>
          </p:txBody>
        </p:sp>
      </p:grpSp>
      <p:grpSp>
        <p:nvGrpSpPr>
          <p:cNvPr id="35849" name="Group 8"/>
          <p:cNvGrpSpPr>
            <a:grpSpLocks/>
          </p:cNvGrpSpPr>
          <p:nvPr/>
        </p:nvGrpSpPr>
        <p:grpSpPr bwMode="auto">
          <a:xfrm>
            <a:off x="250825" y="1989138"/>
            <a:ext cx="8497888" cy="1084262"/>
            <a:chOff x="1296" y="1824"/>
            <a:chExt cx="2976" cy="432"/>
          </a:xfrm>
        </p:grpSpPr>
        <p:sp>
          <p:nvSpPr>
            <p:cNvPr id="618505" name="AutoShape 9"/>
            <p:cNvSpPr>
              <a:spLocks noChangeArrowheads="1"/>
            </p:cNvSpPr>
            <p:nvPr/>
          </p:nvSpPr>
          <p:spPr bwMode="gray">
            <a:xfrm>
              <a:off x="1536" y="1899"/>
              <a:ext cx="2736" cy="288"/>
            </a:xfrm>
            <a:prstGeom prst="roundRect">
              <a:avLst>
                <a:gd name="adj" fmla="val 16667"/>
              </a:avLst>
            </a:prstGeom>
            <a:gradFill rotWithShape="1">
              <a:gsLst>
                <a:gs pos="0">
                  <a:srgbClr val="99CC00">
                    <a:gamma/>
                    <a:tint val="21176"/>
                    <a:invGamma/>
                  </a:srgbClr>
                </a:gs>
                <a:gs pos="100000">
                  <a:srgbClr val="99CC00"/>
                </a:gs>
              </a:gsLst>
              <a:lin ang="0" scaled="1"/>
            </a:gradFill>
            <a:ln w="12700" algn="ctr">
              <a:solidFill>
                <a:schemeClr val="tx1"/>
              </a:solidFill>
              <a:round/>
              <a:headEnd/>
              <a:tailEnd/>
            </a:ln>
            <a:effectLst>
              <a:outerShdw dist="99190" dir="2388334" algn="ctr" rotWithShape="0">
                <a:srgbClr val="333333">
                  <a:alpha val="50000"/>
                </a:srgbClr>
              </a:outerShdw>
            </a:effectLst>
          </p:spPr>
          <p:txBody>
            <a:bodyPr wrap="none" anchor="ctr"/>
            <a:lstStyle/>
            <a:p>
              <a:pPr algn="ctr" eaLnBrk="0" hangingPunct="0"/>
              <a:endParaRPr lang="ru-RU" sz="2000" b="1"/>
            </a:p>
          </p:txBody>
        </p:sp>
        <p:sp>
          <p:nvSpPr>
            <p:cNvPr id="618506" name="AutoShape 10"/>
            <p:cNvSpPr>
              <a:spLocks noChangeArrowheads="1"/>
            </p:cNvSpPr>
            <p:nvPr/>
          </p:nvSpPr>
          <p:spPr bwMode="gray">
            <a:xfrm>
              <a:off x="1296" y="1824"/>
              <a:ext cx="432" cy="432"/>
            </a:xfrm>
            <a:prstGeom prst="diamond">
              <a:avLst/>
            </a:prstGeom>
            <a:gradFill rotWithShape="1">
              <a:gsLst>
                <a:gs pos="0">
                  <a:srgbClr val="99CC00">
                    <a:gamma/>
                    <a:shade val="46275"/>
                    <a:invGamma/>
                  </a:srgbClr>
                </a:gs>
                <a:gs pos="100000">
                  <a:srgbClr val="99CC00"/>
                </a:gs>
              </a:gsLst>
              <a:lin ang="0" scaled="1"/>
            </a:gradFill>
            <a:ln w="25400" algn="ctr">
              <a:solidFill>
                <a:schemeClr val="tx1"/>
              </a:solidFill>
              <a:miter lim="800000"/>
              <a:headEnd/>
              <a:tailEnd/>
            </a:ln>
            <a:effectLst>
              <a:outerShdw dist="63500" dir="2212194" algn="ctr" rotWithShape="0">
                <a:srgbClr val="333333">
                  <a:alpha val="50000"/>
                </a:srgbClr>
              </a:outerShdw>
            </a:effectLst>
          </p:spPr>
          <p:txBody>
            <a:bodyPr wrap="none" anchor="ctr"/>
            <a:lstStyle/>
            <a:p>
              <a:pPr algn="ctr" eaLnBrk="0" hangingPunct="0"/>
              <a:endParaRPr lang="ru-RU" sz="2000" b="1"/>
            </a:p>
          </p:txBody>
        </p:sp>
        <p:sp>
          <p:nvSpPr>
            <p:cNvPr id="35852" name="Text Box 11"/>
            <p:cNvSpPr txBox="1">
              <a:spLocks noChangeArrowheads="1"/>
            </p:cNvSpPr>
            <p:nvPr/>
          </p:nvSpPr>
          <p:spPr bwMode="gray">
            <a:xfrm>
              <a:off x="1680" y="1934"/>
              <a:ext cx="2160" cy="280"/>
            </a:xfrm>
            <a:prstGeom prst="rect">
              <a:avLst/>
            </a:prstGeom>
            <a:noFill/>
            <a:ln w="9525" algn="ctr">
              <a:noFill/>
              <a:miter lim="800000"/>
              <a:headEnd/>
              <a:tailEnd/>
            </a:ln>
          </p:spPr>
          <p:txBody>
            <a:bodyPr>
              <a:spAutoFit/>
            </a:bodyPr>
            <a:lstStyle/>
            <a:p>
              <a:pPr algn="ctr" eaLnBrk="0" hangingPunct="0"/>
              <a:r>
                <a:rPr lang="en-US" sz="2000" b="1" dirty="0">
                  <a:solidFill>
                    <a:srgbClr val="000000"/>
                  </a:solidFill>
                </a:rPr>
                <a:t>Organization of the society</a:t>
              </a:r>
              <a:r>
                <a:rPr lang="en-US" sz="2000" b="1" dirty="0" smtClean="0">
                  <a:solidFill>
                    <a:srgbClr val="000000"/>
                  </a:solidFill>
                </a:rPr>
                <a:t>'s </a:t>
              </a:r>
              <a:r>
                <a:rPr lang="en-US" sz="2000" b="1" dirty="0">
                  <a:solidFill>
                    <a:srgbClr val="000000"/>
                  </a:solidFill>
                </a:rPr>
                <a:t>activities to achieve the set goal</a:t>
              </a:r>
            </a:p>
          </p:txBody>
        </p:sp>
        <p:sp>
          <p:nvSpPr>
            <p:cNvPr id="35853" name="Text Box 12"/>
            <p:cNvSpPr txBox="1">
              <a:spLocks noChangeArrowheads="1"/>
            </p:cNvSpPr>
            <p:nvPr/>
          </p:nvSpPr>
          <p:spPr bwMode="gray">
            <a:xfrm>
              <a:off x="1447" y="1886"/>
              <a:ext cx="114" cy="158"/>
            </a:xfrm>
            <a:prstGeom prst="rect">
              <a:avLst/>
            </a:prstGeom>
            <a:noFill/>
            <a:ln w="9525" algn="ctr">
              <a:noFill/>
              <a:miter lim="800000"/>
              <a:headEnd/>
              <a:tailEnd/>
            </a:ln>
          </p:spPr>
          <p:txBody>
            <a:bodyPr wrap="none">
              <a:spAutoFit/>
            </a:bodyPr>
            <a:lstStyle/>
            <a:p>
              <a:pPr algn="ctr" eaLnBrk="0" hangingPunct="0"/>
              <a:r>
                <a:rPr lang="en-US" sz="2000" b="1"/>
                <a:t>2</a:t>
              </a:r>
            </a:p>
          </p:txBody>
        </p:sp>
      </p:grpSp>
      <p:grpSp>
        <p:nvGrpSpPr>
          <p:cNvPr id="35854" name="Group 13"/>
          <p:cNvGrpSpPr>
            <a:grpSpLocks/>
          </p:cNvGrpSpPr>
          <p:nvPr/>
        </p:nvGrpSpPr>
        <p:grpSpPr bwMode="auto">
          <a:xfrm>
            <a:off x="250825" y="2924175"/>
            <a:ext cx="8497888" cy="1084263"/>
            <a:chOff x="1296" y="2304"/>
            <a:chExt cx="2976" cy="432"/>
          </a:xfrm>
        </p:grpSpPr>
        <p:sp>
          <p:nvSpPr>
            <p:cNvPr id="618510" name="AutoShape 14"/>
            <p:cNvSpPr>
              <a:spLocks noChangeArrowheads="1"/>
            </p:cNvSpPr>
            <p:nvPr/>
          </p:nvSpPr>
          <p:spPr bwMode="gray">
            <a:xfrm>
              <a:off x="1536" y="2379"/>
              <a:ext cx="2736" cy="288"/>
            </a:xfrm>
            <a:prstGeom prst="roundRect">
              <a:avLst>
                <a:gd name="adj" fmla="val 16667"/>
              </a:avLst>
            </a:prstGeom>
            <a:gradFill rotWithShape="1">
              <a:gsLst>
                <a:gs pos="0">
                  <a:srgbClr val="FF9933">
                    <a:gamma/>
                    <a:tint val="21176"/>
                    <a:invGamma/>
                  </a:srgbClr>
                </a:gs>
                <a:gs pos="100000">
                  <a:srgbClr val="FF9933"/>
                </a:gs>
              </a:gsLst>
              <a:lin ang="0" scaled="1"/>
            </a:gradFill>
            <a:ln w="12700" algn="ctr">
              <a:solidFill>
                <a:schemeClr val="tx1"/>
              </a:solidFill>
              <a:round/>
              <a:headEnd/>
              <a:tailEnd/>
            </a:ln>
            <a:effectLst>
              <a:outerShdw dist="99190" dir="2388334" algn="ctr" rotWithShape="0">
                <a:srgbClr val="333333">
                  <a:alpha val="50000"/>
                </a:srgbClr>
              </a:outerShdw>
            </a:effectLst>
          </p:spPr>
          <p:txBody>
            <a:bodyPr wrap="none" anchor="ctr"/>
            <a:lstStyle/>
            <a:p>
              <a:pPr algn="ctr" eaLnBrk="0" hangingPunct="0"/>
              <a:endParaRPr lang="ru-RU" sz="2000" b="1"/>
            </a:p>
          </p:txBody>
        </p:sp>
        <p:sp>
          <p:nvSpPr>
            <p:cNvPr id="618511" name="AutoShape 15"/>
            <p:cNvSpPr>
              <a:spLocks noChangeArrowheads="1"/>
            </p:cNvSpPr>
            <p:nvPr/>
          </p:nvSpPr>
          <p:spPr bwMode="gray">
            <a:xfrm>
              <a:off x="1296" y="2304"/>
              <a:ext cx="432" cy="432"/>
            </a:xfrm>
            <a:prstGeom prst="diamond">
              <a:avLst/>
            </a:prstGeom>
            <a:gradFill rotWithShape="1">
              <a:gsLst>
                <a:gs pos="0">
                  <a:srgbClr val="FF9933">
                    <a:gamma/>
                    <a:shade val="46275"/>
                    <a:invGamma/>
                  </a:srgbClr>
                </a:gs>
                <a:gs pos="100000">
                  <a:srgbClr val="FF9933"/>
                </a:gs>
              </a:gsLst>
              <a:lin ang="0" scaled="1"/>
            </a:gradFill>
            <a:ln w="25400" algn="ctr">
              <a:solidFill>
                <a:schemeClr val="tx1"/>
              </a:solidFill>
              <a:miter lim="800000"/>
              <a:headEnd/>
              <a:tailEnd/>
            </a:ln>
            <a:effectLst>
              <a:outerShdw dist="63500" dir="2212194" algn="ctr" rotWithShape="0">
                <a:srgbClr val="333333">
                  <a:alpha val="50000"/>
                </a:srgbClr>
              </a:outerShdw>
            </a:effectLst>
          </p:spPr>
          <p:txBody>
            <a:bodyPr wrap="none" anchor="ctr"/>
            <a:lstStyle/>
            <a:p>
              <a:pPr algn="ctr" eaLnBrk="0" hangingPunct="0"/>
              <a:endParaRPr lang="ru-RU" sz="2000" b="1"/>
            </a:p>
          </p:txBody>
        </p:sp>
        <p:sp>
          <p:nvSpPr>
            <p:cNvPr id="35857" name="Text Box 16"/>
            <p:cNvSpPr txBox="1">
              <a:spLocks noChangeArrowheads="1"/>
            </p:cNvSpPr>
            <p:nvPr/>
          </p:nvSpPr>
          <p:spPr bwMode="gray">
            <a:xfrm>
              <a:off x="1680" y="2414"/>
              <a:ext cx="2160" cy="159"/>
            </a:xfrm>
            <a:prstGeom prst="rect">
              <a:avLst/>
            </a:prstGeom>
            <a:noFill/>
            <a:ln w="9525" algn="ctr">
              <a:noFill/>
              <a:miter lim="800000"/>
              <a:headEnd/>
              <a:tailEnd/>
            </a:ln>
          </p:spPr>
          <p:txBody>
            <a:bodyPr>
              <a:spAutoFit/>
            </a:bodyPr>
            <a:lstStyle/>
            <a:p>
              <a:pPr algn="ctr" eaLnBrk="0" hangingPunct="0"/>
              <a:r>
                <a:rPr lang="en-US" sz="2000" b="1" dirty="0">
                  <a:solidFill>
                    <a:srgbClr val="000000"/>
                  </a:solidFill>
                </a:rPr>
                <a:t>Distribution of material and spiritual resources</a:t>
              </a:r>
            </a:p>
          </p:txBody>
        </p:sp>
        <p:sp>
          <p:nvSpPr>
            <p:cNvPr id="35858" name="Text Box 17"/>
            <p:cNvSpPr txBox="1">
              <a:spLocks noChangeArrowheads="1"/>
            </p:cNvSpPr>
            <p:nvPr/>
          </p:nvSpPr>
          <p:spPr bwMode="gray">
            <a:xfrm>
              <a:off x="1447" y="2366"/>
              <a:ext cx="114" cy="158"/>
            </a:xfrm>
            <a:prstGeom prst="rect">
              <a:avLst/>
            </a:prstGeom>
            <a:noFill/>
            <a:ln w="9525" algn="ctr">
              <a:noFill/>
              <a:miter lim="800000"/>
              <a:headEnd/>
              <a:tailEnd/>
            </a:ln>
          </p:spPr>
          <p:txBody>
            <a:bodyPr wrap="none">
              <a:spAutoFit/>
            </a:bodyPr>
            <a:lstStyle/>
            <a:p>
              <a:pPr algn="ctr" eaLnBrk="0" hangingPunct="0"/>
              <a:r>
                <a:rPr lang="en-US" sz="2000" b="1"/>
                <a:t>3</a:t>
              </a:r>
            </a:p>
          </p:txBody>
        </p:sp>
      </p:grpSp>
      <p:grpSp>
        <p:nvGrpSpPr>
          <p:cNvPr id="35859" name="Group 18"/>
          <p:cNvGrpSpPr>
            <a:grpSpLocks/>
          </p:cNvGrpSpPr>
          <p:nvPr/>
        </p:nvGrpSpPr>
        <p:grpSpPr bwMode="auto">
          <a:xfrm>
            <a:off x="250825" y="3860800"/>
            <a:ext cx="8497888" cy="1084263"/>
            <a:chOff x="1296" y="2832"/>
            <a:chExt cx="2976" cy="432"/>
          </a:xfrm>
        </p:grpSpPr>
        <p:sp>
          <p:nvSpPr>
            <p:cNvPr id="618515" name="AutoShape 19"/>
            <p:cNvSpPr>
              <a:spLocks noChangeArrowheads="1"/>
            </p:cNvSpPr>
            <p:nvPr/>
          </p:nvSpPr>
          <p:spPr bwMode="gray">
            <a:xfrm>
              <a:off x="1536" y="2907"/>
              <a:ext cx="2736" cy="288"/>
            </a:xfrm>
            <a:prstGeom prst="roundRect">
              <a:avLst>
                <a:gd name="adj" fmla="val 16667"/>
              </a:avLst>
            </a:prstGeom>
            <a:gradFill rotWithShape="1">
              <a:gsLst>
                <a:gs pos="0">
                  <a:srgbClr val="E46ACD">
                    <a:gamma/>
                    <a:tint val="21176"/>
                    <a:invGamma/>
                  </a:srgbClr>
                </a:gs>
                <a:gs pos="100000">
                  <a:srgbClr val="E46ACD"/>
                </a:gs>
              </a:gsLst>
              <a:lin ang="0" scaled="1"/>
            </a:gradFill>
            <a:ln w="12700" algn="ctr">
              <a:solidFill>
                <a:schemeClr val="tx1"/>
              </a:solidFill>
              <a:round/>
              <a:headEnd/>
              <a:tailEnd/>
            </a:ln>
            <a:effectLst>
              <a:outerShdw dist="99190" dir="2388334" algn="ctr" rotWithShape="0">
                <a:srgbClr val="333333">
                  <a:alpha val="50000"/>
                </a:srgbClr>
              </a:outerShdw>
            </a:effectLst>
          </p:spPr>
          <p:txBody>
            <a:bodyPr wrap="none" anchor="ctr"/>
            <a:lstStyle/>
            <a:p>
              <a:pPr algn="ctr" eaLnBrk="0" hangingPunct="0"/>
              <a:endParaRPr lang="ru-RU" sz="2000" b="1"/>
            </a:p>
          </p:txBody>
        </p:sp>
        <p:sp>
          <p:nvSpPr>
            <p:cNvPr id="618516" name="AutoShape 20"/>
            <p:cNvSpPr>
              <a:spLocks noChangeArrowheads="1"/>
            </p:cNvSpPr>
            <p:nvPr/>
          </p:nvSpPr>
          <p:spPr bwMode="gray">
            <a:xfrm>
              <a:off x="1296" y="2832"/>
              <a:ext cx="432" cy="432"/>
            </a:xfrm>
            <a:prstGeom prst="diamond">
              <a:avLst/>
            </a:prstGeom>
            <a:gradFill rotWithShape="1">
              <a:gsLst>
                <a:gs pos="0">
                  <a:srgbClr val="E46ACD">
                    <a:gamma/>
                    <a:shade val="46275"/>
                    <a:invGamma/>
                  </a:srgbClr>
                </a:gs>
                <a:gs pos="100000">
                  <a:srgbClr val="E46ACD"/>
                </a:gs>
              </a:gsLst>
              <a:lin ang="0" scaled="1"/>
            </a:gradFill>
            <a:ln w="25400" algn="ctr">
              <a:solidFill>
                <a:schemeClr val="tx1"/>
              </a:solidFill>
              <a:miter lim="800000"/>
              <a:headEnd/>
              <a:tailEnd/>
            </a:ln>
            <a:effectLst>
              <a:outerShdw dist="63500" dir="2212194" algn="ctr" rotWithShape="0">
                <a:srgbClr val="333333">
                  <a:alpha val="50000"/>
                </a:srgbClr>
              </a:outerShdw>
            </a:effectLst>
          </p:spPr>
          <p:txBody>
            <a:bodyPr wrap="none" anchor="ctr"/>
            <a:lstStyle/>
            <a:p>
              <a:pPr algn="ctr" eaLnBrk="0" hangingPunct="0"/>
              <a:endParaRPr lang="ru-RU" sz="2000" b="1"/>
            </a:p>
          </p:txBody>
        </p:sp>
        <p:sp>
          <p:nvSpPr>
            <p:cNvPr id="35862" name="Text Box 21"/>
            <p:cNvSpPr txBox="1">
              <a:spLocks noChangeArrowheads="1"/>
            </p:cNvSpPr>
            <p:nvPr/>
          </p:nvSpPr>
          <p:spPr bwMode="gray">
            <a:xfrm>
              <a:off x="1680" y="2942"/>
              <a:ext cx="2160" cy="280"/>
            </a:xfrm>
            <a:prstGeom prst="rect">
              <a:avLst/>
            </a:prstGeom>
            <a:noFill/>
            <a:ln w="9525" algn="ctr">
              <a:noFill/>
              <a:miter lim="800000"/>
              <a:headEnd/>
              <a:tailEnd/>
            </a:ln>
          </p:spPr>
          <p:txBody>
            <a:bodyPr>
              <a:spAutoFit/>
            </a:bodyPr>
            <a:lstStyle/>
            <a:p>
              <a:pPr algn="ctr" eaLnBrk="0" hangingPunct="0"/>
              <a:r>
                <a:rPr lang="en-US" sz="2000" b="1" dirty="0">
                  <a:solidFill>
                    <a:srgbClr val="000000"/>
                  </a:solidFill>
                </a:rPr>
                <a:t>Coordination of the diverse interests of the subjects of the policy. the process</a:t>
              </a:r>
            </a:p>
          </p:txBody>
        </p:sp>
        <p:sp>
          <p:nvSpPr>
            <p:cNvPr id="35863" name="Text Box 22"/>
            <p:cNvSpPr txBox="1">
              <a:spLocks noChangeArrowheads="1"/>
            </p:cNvSpPr>
            <p:nvPr/>
          </p:nvSpPr>
          <p:spPr bwMode="gray">
            <a:xfrm>
              <a:off x="1447" y="2894"/>
              <a:ext cx="114" cy="158"/>
            </a:xfrm>
            <a:prstGeom prst="rect">
              <a:avLst/>
            </a:prstGeom>
            <a:noFill/>
            <a:ln w="9525" algn="ctr">
              <a:noFill/>
              <a:miter lim="800000"/>
              <a:headEnd/>
              <a:tailEnd/>
            </a:ln>
          </p:spPr>
          <p:txBody>
            <a:bodyPr wrap="none">
              <a:spAutoFit/>
            </a:bodyPr>
            <a:lstStyle/>
            <a:p>
              <a:pPr algn="ctr" eaLnBrk="0" hangingPunct="0"/>
              <a:r>
                <a:rPr lang="en-US" sz="2000" b="1"/>
                <a:t>4</a:t>
              </a:r>
            </a:p>
          </p:txBody>
        </p:sp>
      </p:grpSp>
      <p:grpSp>
        <p:nvGrpSpPr>
          <p:cNvPr id="35864" name="Group 23"/>
          <p:cNvGrpSpPr>
            <a:grpSpLocks/>
          </p:cNvGrpSpPr>
          <p:nvPr/>
        </p:nvGrpSpPr>
        <p:grpSpPr bwMode="auto">
          <a:xfrm>
            <a:off x="323850" y="4868863"/>
            <a:ext cx="8497888" cy="1084262"/>
            <a:chOff x="1296" y="3360"/>
            <a:chExt cx="2976" cy="432"/>
          </a:xfrm>
        </p:grpSpPr>
        <p:sp>
          <p:nvSpPr>
            <p:cNvPr id="618520" name="AutoShape 24"/>
            <p:cNvSpPr>
              <a:spLocks noChangeArrowheads="1"/>
            </p:cNvSpPr>
            <p:nvPr/>
          </p:nvSpPr>
          <p:spPr bwMode="gray">
            <a:xfrm>
              <a:off x="1536" y="3435"/>
              <a:ext cx="2736" cy="288"/>
            </a:xfrm>
            <a:prstGeom prst="roundRect">
              <a:avLst>
                <a:gd name="adj" fmla="val 16667"/>
              </a:avLst>
            </a:prstGeom>
            <a:gradFill rotWithShape="1">
              <a:gsLst>
                <a:gs pos="0">
                  <a:srgbClr val="3366FF">
                    <a:gamma/>
                    <a:tint val="21176"/>
                    <a:invGamma/>
                  </a:srgbClr>
                </a:gs>
                <a:gs pos="100000">
                  <a:srgbClr val="3366FF"/>
                </a:gs>
              </a:gsLst>
              <a:lin ang="0" scaled="1"/>
            </a:gradFill>
            <a:ln w="12700" algn="ctr">
              <a:solidFill>
                <a:schemeClr val="tx1"/>
              </a:solidFill>
              <a:round/>
              <a:headEnd/>
              <a:tailEnd/>
            </a:ln>
            <a:effectLst>
              <a:outerShdw dist="99190" dir="2388334" algn="ctr" rotWithShape="0">
                <a:srgbClr val="333333">
                  <a:alpha val="50000"/>
                </a:srgbClr>
              </a:outerShdw>
            </a:effectLst>
          </p:spPr>
          <p:txBody>
            <a:bodyPr wrap="none" anchor="ctr"/>
            <a:lstStyle/>
            <a:p>
              <a:pPr algn="ctr" eaLnBrk="0" hangingPunct="0"/>
              <a:endParaRPr lang="ru-RU" sz="2000" b="1"/>
            </a:p>
          </p:txBody>
        </p:sp>
        <p:sp>
          <p:nvSpPr>
            <p:cNvPr id="618521" name="AutoShape 25"/>
            <p:cNvSpPr>
              <a:spLocks noChangeArrowheads="1"/>
            </p:cNvSpPr>
            <p:nvPr/>
          </p:nvSpPr>
          <p:spPr bwMode="gray">
            <a:xfrm>
              <a:off x="1296" y="3360"/>
              <a:ext cx="432" cy="432"/>
            </a:xfrm>
            <a:prstGeom prst="diamond">
              <a:avLst/>
            </a:prstGeom>
            <a:gradFill rotWithShape="1">
              <a:gsLst>
                <a:gs pos="0">
                  <a:srgbClr val="3366FF">
                    <a:gamma/>
                    <a:shade val="46275"/>
                    <a:invGamma/>
                  </a:srgbClr>
                </a:gs>
                <a:gs pos="100000">
                  <a:srgbClr val="3366FF"/>
                </a:gs>
              </a:gsLst>
              <a:lin ang="0" scaled="1"/>
            </a:gradFill>
            <a:ln w="25400" algn="ctr">
              <a:solidFill>
                <a:schemeClr val="tx1"/>
              </a:solidFill>
              <a:miter lim="800000"/>
              <a:headEnd/>
              <a:tailEnd/>
            </a:ln>
            <a:effectLst>
              <a:outerShdw dist="63500" dir="2212194" algn="ctr" rotWithShape="0">
                <a:srgbClr val="333333">
                  <a:alpha val="50000"/>
                </a:srgbClr>
              </a:outerShdw>
            </a:effectLst>
          </p:spPr>
          <p:txBody>
            <a:bodyPr wrap="none" anchor="ctr"/>
            <a:lstStyle/>
            <a:p>
              <a:pPr algn="ctr" eaLnBrk="0" hangingPunct="0"/>
              <a:endParaRPr lang="ru-RU" sz="2000" b="1"/>
            </a:p>
          </p:txBody>
        </p:sp>
        <p:sp>
          <p:nvSpPr>
            <p:cNvPr id="35867" name="Text Box 26"/>
            <p:cNvSpPr txBox="1">
              <a:spLocks noChangeArrowheads="1"/>
            </p:cNvSpPr>
            <p:nvPr/>
          </p:nvSpPr>
          <p:spPr bwMode="gray">
            <a:xfrm>
              <a:off x="1680" y="3470"/>
              <a:ext cx="2160" cy="158"/>
            </a:xfrm>
            <a:prstGeom prst="rect">
              <a:avLst/>
            </a:prstGeom>
            <a:noFill/>
            <a:ln w="9525" algn="ctr">
              <a:noFill/>
              <a:miter lim="800000"/>
              <a:headEnd/>
              <a:tailEnd/>
            </a:ln>
          </p:spPr>
          <p:txBody>
            <a:bodyPr>
              <a:spAutoFit/>
            </a:bodyPr>
            <a:lstStyle/>
            <a:p>
              <a:pPr algn="ctr" eaLnBrk="0" hangingPunct="0"/>
              <a:r>
                <a:rPr lang="en-US" sz="2000" b="1" dirty="0">
                  <a:solidFill>
                    <a:srgbClr val="000000"/>
                  </a:solidFill>
                </a:rPr>
                <a:t>Political socialization of the individual</a:t>
              </a:r>
            </a:p>
          </p:txBody>
        </p:sp>
        <p:sp>
          <p:nvSpPr>
            <p:cNvPr id="35868" name="Text Box 27"/>
            <p:cNvSpPr txBox="1">
              <a:spLocks noChangeArrowheads="1"/>
            </p:cNvSpPr>
            <p:nvPr/>
          </p:nvSpPr>
          <p:spPr bwMode="gray">
            <a:xfrm>
              <a:off x="1447" y="3422"/>
              <a:ext cx="114" cy="158"/>
            </a:xfrm>
            <a:prstGeom prst="rect">
              <a:avLst/>
            </a:prstGeom>
            <a:noFill/>
            <a:ln w="9525" algn="ctr">
              <a:noFill/>
              <a:miter lim="800000"/>
              <a:headEnd/>
              <a:tailEnd/>
            </a:ln>
          </p:spPr>
          <p:txBody>
            <a:bodyPr wrap="none">
              <a:spAutoFit/>
            </a:bodyPr>
            <a:lstStyle/>
            <a:p>
              <a:pPr algn="ctr" eaLnBrk="0" hangingPunct="0"/>
              <a:r>
                <a:rPr lang="en-US" sz="2000" b="1"/>
                <a:t>5</a:t>
              </a:r>
            </a:p>
          </p:txBody>
        </p:sp>
      </p:grpSp>
      <p:grpSp>
        <p:nvGrpSpPr>
          <p:cNvPr id="35869" name="Group 3"/>
          <p:cNvGrpSpPr>
            <a:grpSpLocks/>
          </p:cNvGrpSpPr>
          <p:nvPr/>
        </p:nvGrpSpPr>
        <p:grpSpPr bwMode="auto">
          <a:xfrm>
            <a:off x="323850" y="5773738"/>
            <a:ext cx="8497888" cy="1084262"/>
            <a:chOff x="1296" y="1344"/>
            <a:chExt cx="2976" cy="432"/>
          </a:xfrm>
        </p:grpSpPr>
        <p:sp>
          <p:nvSpPr>
            <p:cNvPr id="618500" name="AutoShape 4"/>
            <p:cNvSpPr>
              <a:spLocks noChangeArrowheads="1"/>
            </p:cNvSpPr>
            <p:nvPr/>
          </p:nvSpPr>
          <p:spPr bwMode="gray">
            <a:xfrm>
              <a:off x="1536" y="1419"/>
              <a:ext cx="2736" cy="288"/>
            </a:xfrm>
            <a:prstGeom prst="roundRect">
              <a:avLst>
                <a:gd name="adj" fmla="val 16667"/>
              </a:avLst>
            </a:prstGeom>
            <a:gradFill rotWithShape="1">
              <a:gsLst>
                <a:gs pos="0">
                  <a:srgbClr val="21B3E1">
                    <a:gamma/>
                    <a:tint val="21176"/>
                    <a:invGamma/>
                  </a:srgbClr>
                </a:gs>
                <a:gs pos="100000">
                  <a:srgbClr val="21B3E1"/>
                </a:gs>
              </a:gsLst>
              <a:lin ang="0" scaled="1"/>
            </a:gradFill>
            <a:ln w="12700" algn="ctr">
              <a:solidFill>
                <a:schemeClr val="tx1"/>
              </a:solidFill>
              <a:round/>
              <a:headEnd/>
              <a:tailEnd/>
            </a:ln>
            <a:effectLst>
              <a:outerShdw dist="99190" dir="2388334" algn="ctr" rotWithShape="0">
                <a:srgbClr val="333333">
                  <a:alpha val="50000"/>
                </a:srgbClr>
              </a:outerShdw>
            </a:effectLst>
          </p:spPr>
          <p:txBody>
            <a:bodyPr wrap="none" anchor="ctr"/>
            <a:lstStyle/>
            <a:p>
              <a:pPr algn="ctr" eaLnBrk="0" hangingPunct="0"/>
              <a:endParaRPr lang="ru-RU" sz="2000" b="1"/>
            </a:p>
          </p:txBody>
        </p:sp>
        <p:sp>
          <p:nvSpPr>
            <p:cNvPr id="618501" name="AutoShape 5"/>
            <p:cNvSpPr>
              <a:spLocks noChangeArrowheads="1"/>
            </p:cNvSpPr>
            <p:nvPr/>
          </p:nvSpPr>
          <p:spPr bwMode="gray">
            <a:xfrm>
              <a:off x="1296" y="1344"/>
              <a:ext cx="432" cy="432"/>
            </a:xfrm>
            <a:prstGeom prst="diamond">
              <a:avLst/>
            </a:prstGeom>
            <a:gradFill rotWithShape="1">
              <a:gsLst>
                <a:gs pos="0">
                  <a:srgbClr val="21B3E1">
                    <a:gamma/>
                    <a:shade val="46275"/>
                    <a:invGamma/>
                  </a:srgbClr>
                </a:gs>
                <a:gs pos="100000">
                  <a:srgbClr val="21B3E1"/>
                </a:gs>
              </a:gsLst>
              <a:lin ang="0" scaled="1"/>
            </a:gradFill>
            <a:ln w="25400" algn="ctr">
              <a:solidFill>
                <a:schemeClr val="tx1"/>
              </a:solidFill>
              <a:miter lim="800000"/>
              <a:headEnd/>
              <a:tailEnd/>
            </a:ln>
            <a:effectLst>
              <a:outerShdw dist="63500" dir="2212194" algn="ctr" rotWithShape="0">
                <a:srgbClr val="333333">
                  <a:alpha val="50000"/>
                </a:srgbClr>
              </a:outerShdw>
            </a:effectLst>
          </p:spPr>
          <p:txBody>
            <a:bodyPr wrap="none" anchor="ctr"/>
            <a:lstStyle/>
            <a:p>
              <a:pPr algn="ctr" eaLnBrk="0" hangingPunct="0"/>
              <a:endParaRPr lang="ru-RU" sz="2000" b="1"/>
            </a:p>
          </p:txBody>
        </p:sp>
        <p:sp>
          <p:nvSpPr>
            <p:cNvPr id="35872" name="Text Box 6"/>
            <p:cNvSpPr txBox="1">
              <a:spLocks noChangeArrowheads="1"/>
            </p:cNvSpPr>
            <p:nvPr/>
          </p:nvSpPr>
          <p:spPr bwMode="gray">
            <a:xfrm>
              <a:off x="1680" y="1454"/>
              <a:ext cx="2160" cy="280"/>
            </a:xfrm>
            <a:prstGeom prst="rect">
              <a:avLst/>
            </a:prstGeom>
            <a:noFill/>
            <a:ln w="9525" algn="ctr">
              <a:noFill/>
              <a:miter lim="800000"/>
              <a:headEnd/>
              <a:tailEnd/>
            </a:ln>
          </p:spPr>
          <p:txBody>
            <a:bodyPr>
              <a:spAutoFit/>
            </a:bodyPr>
            <a:lstStyle/>
            <a:p>
              <a:pPr algn="ctr" eaLnBrk="0" hangingPunct="0"/>
              <a:r>
                <a:rPr lang="en-US" sz="2000" b="1" dirty="0">
                  <a:solidFill>
                    <a:srgbClr val="000000"/>
                  </a:solidFill>
                </a:rPr>
                <a:t>Lawmaking and control over the implementation of norms</a:t>
              </a:r>
            </a:p>
          </p:txBody>
        </p:sp>
        <p:sp>
          <p:nvSpPr>
            <p:cNvPr id="35873" name="Text Box 7"/>
            <p:cNvSpPr txBox="1">
              <a:spLocks noChangeArrowheads="1"/>
            </p:cNvSpPr>
            <p:nvPr/>
          </p:nvSpPr>
          <p:spPr bwMode="gray">
            <a:xfrm>
              <a:off x="1447" y="1406"/>
              <a:ext cx="114" cy="158"/>
            </a:xfrm>
            <a:prstGeom prst="rect">
              <a:avLst/>
            </a:prstGeom>
            <a:noFill/>
            <a:ln w="9525" algn="ctr">
              <a:noFill/>
              <a:miter lim="800000"/>
              <a:headEnd/>
              <a:tailEnd/>
            </a:ln>
          </p:spPr>
          <p:txBody>
            <a:bodyPr wrap="none">
              <a:spAutoFit/>
            </a:bodyPr>
            <a:lstStyle/>
            <a:p>
              <a:pPr algn="ctr" eaLnBrk="0" hangingPunct="0"/>
              <a:r>
                <a:rPr lang="ru-RU" sz="2000" b="1"/>
                <a:t>6</a:t>
              </a:r>
              <a:endParaRPr lang="en-US" sz="2000" b="1"/>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p:nvPr>
        </p:nvSpPr>
        <p:spPr>
          <a:xfrm>
            <a:off x="468313" y="188913"/>
            <a:ext cx="8229600" cy="1143000"/>
          </a:xfrm>
        </p:spPr>
        <p:txBody>
          <a:bodyPr>
            <a:normAutofit fontScale="90000"/>
          </a:bodyPr>
          <a:lstStyle/>
          <a:p>
            <a:pPr algn="ctr"/>
            <a:r>
              <a:rPr lang="en-US" sz="4600" b="1" dirty="0" smtClean="0">
                <a:solidFill>
                  <a:srgbClr val="FF0000"/>
                </a:solidFill>
              </a:rPr>
              <a:t>Components of the political system (subsystems)</a:t>
            </a:r>
            <a:endParaRPr lang="ru-RU" sz="4600" b="1" dirty="0" smtClean="0">
              <a:solidFill>
                <a:srgbClr val="FF0000"/>
              </a:solidFill>
            </a:endParaRPr>
          </a:p>
        </p:txBody>
      </p:sp>
      <p:grpSp>
        <p:nvGrpSpPr>
          <p:cNvPr id="17410" name="Group 3"/>
          <p:cNvGrpSpPr>
            <a:grpSpLocks/>
          </p:cNvGrpSpPr>
          <p:nvPr/>
        </p:nvGrpSpPr>
        <p:grpSpPr bwMode="auto">
          <a:xfrm>
            <a:off x="1042988" y="1412875"/>
            <a:ext cx="7632700" cy="1046163"/>
            <a:chOff x="1440" y="1200"/>
            <a:chExt cx="2928" cy="432"/>
          </a:xfrm>
        </p:grpSpPr>
        <p:sp>
          <p:nvSpPr>
            <p:cNvPr id="17463" name="AutoShape 4"/>
            <p:cNvSpPr>
              <a:spLocks noChangeArrowheads="1"/>
            </p:cNvSpPr>
            <p:nvPr/>
          </p:nvSpPr>
          <p:spPr bwMode="auto">
            <a:xfrm>
              <a:off x="1654" y="1229"/>
              <a:ext cx="2714" cy="345"/>
            </a:xfrm>
            <a:prstGeom prst="roundRect">
              <a:avLst>
                <a:gd name="adj" fmla="val 50000"/>
              </a:avLst>
            </a:prstGeom>
            <a:gradFill rotWithShape="1">
              <a:gsLst>
                <a:gs pos="0">
                  <a:srgbClr val="F9F5D5"/>
                </a:gs>
                <a:gs pos="100000">
                  <a:srgbClr val="F5EEB7"/>
                </a:gs>
              </a:gsLst>
              <a:lin ang="0" scaled="1"/>
            </a:gradFill>
            <a:ln w="38100" algn="ctr">
              <a:solidFill>
                <a:srgbClr val="C5A667"/>
              </a:solidFill>
              <a:round/>
              <a:headEnd/>
              <a:tailEnd/>
            </a:ln>
          </p:spPr>
          <p:txBody>
            <a:bodyPr vert="eaVert" wrap="none" anchor="ctr"/>
            <a:lstStyle/>
            <a:p>
              <a:pPr algn="ctr" eaLnBrk="0" hangingPunct="0"/>
              <a:endParaRPr lang="ru-RU"/>
            </a:p>
          </p:txBody>
        </p:sp>
        <p:sp>
          <p:nvSpPr>
            <p:cNvPr id="17464" name="Oval 5"/>
            <p:cNvSpPr>
              <a:spLocks noChangeArrowheads="1"/>
            </p:cNvSpPr>
            <p:nvPr/>
          </p:nvSpPr>
          <p:spPr bwMode="auto">
            <a:xfrm rot="1758052">
              <a:off x="1454" y="1215"/>
              <a:ext cx="514" cy="417"/>
            </a:xfrm>
            <a:prstGeom prst="ellipse">
              <a:avLst/>
            </a:prstGeom>
            <a:solidFill>
              <a:srgbClr val="333333"/>
            </a:solidFill>
            <a:ln w="9525">
              <a:noFill/>
              <a:round/>
              <a:headEnd/>
              <a:tailEnd/>
            </a:ln>
          </p:spPr>
          <p:txBody>
            <a:bodyPr wrap="none" anchor="ctr"/>
            <a:lstStyle/>
            <a:p>
              <a:pPr algn="ctr" eaLnBrk="0" hangingPunct="0"/>
              <a:endParaRPr lang="ru-RU"/>
            </a:p>
          </p:txBody>
        </p:sp>
        <p:sp>
          <p:nvSpPr>
            <p:cNvPr id="17465" name="Oval 6"/>
            <p:cNvSpPr>
              <a:spLocks noChangeArrowheads="1"/>
            </p:cNvSpPr>
            <p:nvPr/>
          </p:nvSpPr>
          <p:spPr bwMode="auto">
            <a:xfrm rot="1758052">
              <a:off x="1440" y="1200"/>
              <a:ext cx="514" cy="417"/>
            </a:xfrm>
            <a:prstGeom prst="ellipse">
              <a:avLst/>
            </a:prstGeom>
            <a:gradFill rotWithShape="1">
              <a:gsLst>
                <a:gs pos="0">
                  <a:srgbClr val="A67A32"/>
                </a:gs>
                <a:gs pos="100000">
                  <a:srgbClr val="4D3817"/>
                </a:gs>
              </a:gsLst>
              <a:lin ang="5400000" scaled="1"/>
            </a:gradFill>
            <a:ln w="9525">
              <a:noFill/>
              <a:round/>
              <a:headEnd/>
              <a:tailEnd/>
            </a:ln>
          </p:spPr>
          <p:txBody>
            <a:bodyPr wrap="none" anchor="ctr"/>
            <a:lstStyle/>
            <a:p>
              <a:pPr algn="ctr" eaLnBrk="0" hangingPunct="0"/>
              <a:endParaRPr lang="ru-RU"/>
            </a:p>
          </p:txBody>
        </p:sp>
        <p:sp>
          <p:nvSpPr>
            <p:cNvPr id="17466" name="Oval 7"/>
            <p:cNvSpPr>
              <a:spLocks noChangeArrowheads="1"/>
            </p:cNvSpPr>
            <p:nvPr/>
          </p:nvSpPr>
          <p:spPr bwMode="auto">
            <a:xfrm>
              <a:off x="1491" y="1226"/>
              <a:ext cx="231" cy="235"/>
            </a:xfrm>
            <a:prstGeom prst="ellipse">
              <a:avLst/>
            </a:prstGeom>
            <a:gradFill rotWithShape="1">
              <a:gsLst>
                <a:gs pos="0">
                  <a:srgbClr val="FFFFFF">
                    <a:alpha val="50000"/>
                  </a:srgbClr>
                </a:gs>
                <a:gs pos="100000">
                  <a:srgbClr val="767676">
                    <a:alpha val="0"/>
                  </a:srgbClr>
                </a:gs>
              </a:gsLst>
              <a:lin ang="5400000" scaled="1"/>
            </a:gradFill>
            <a:ln w="9525">
              <a:noFill/>
              <a:round/>
              <a:headEnd/>
              <a:tailEnd/>
            </a:ln>
          </p:spPr>
          <p:txBody>
            <a:bodyPr wrap="none" anchor="ctr"/>
            <a:lstStyle/>
            <a:p>
              <a:pPr algn="ctr" eaLnBrk="0" hangingPunct="0"/>
              <a:endParaRPr lang="ru-RU"/>
            </a:p>
          </p:txBody>
        </p:sp>
        <p:sp>
          <p:nvSpPr>
            <p:cNvPr id="17467" name="Text Box 8"/>
            <p:cNvSpPr txBox="1">
              <a:spLocks noChangeArrowheads="1"/>
            </p:cNvSpPr>
            <p:nvPr/>
          </p:nvSpPr>
          <p:spPr bwMode="auto">
            <a:xfrm>
              <a:off x="1920" y="1248"/>
              <a:ext cx="2160" cy="189"/>
            </a:xfrm>
            <a:prstGeom prst="rect">
              <a:avLst/>
            </a:prstGeom>
            <a:noFill/>
            <a:ln w="9525" algn="ctr">
              <a:noFill/>
              <a:miter lim="800000"/>
              <a:headEnd/>
              <a:tailEnd/>
            </a:ln>
          </p:spPr>
          <p:txBody>
            <a:bodyPr>
              <a:spAutoFit/>
            </a:bodyPr>
            <a:lstStyle/>
            <a:p>
              <a:pPr algn="ctr" eaLnBrk="0" hangingPunct="0"/>
              <a:r>
                <a:rPr lang="en-US" sz="2400" b="1">
                  <a:solidFill>
                    <a:srgbClr val="000000"/>
                  </a:solidFill>
                </a:rPr>
                <a:t>Click to add Title</a:t>
              </a:r>
            </a:p>
          </p:txBody>
        </p:sp>
        <p:sp>
          <p:nvSpPr>
            <p:cNvPr id="17468" name="Text Box 9"/>
            <p:cNvSpPr txBox="1">
              <a:spLocks noChangeArrowheads="1"/>
            </p:cNvSpPr>
            <p:nvPr/>
          </p:nvSpPr>
          <p:spPr bwMode="auto">
            <a:xfrm>
              <a:off x="1611" y="1218"/>
              <a:ext cx="157" cy="239"/>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1</a:t>
              </a:r>
            </a:p>
          </p:txBody>
        </p:sp>
        <p:sp>
          <p:nvSpPr>
            <p:cNvPr id="17469" name="AutoShape 10"/>
            <p:cNvSpPr>
              <a:spLocks noChangeArrowheads="1"/>
            </p:cNvSpPr>
            <p:nvPr/>
          </p:nvSpPr>
          <p:spPr bwMode="gray">
            <a:xfrm>
              <a:off x="1654" y="1229"/>
              <a:ext cx="2714" cy="345"/>
            </a:xfrm>
            <a:prstGeom prst="roundRect">
              <a:avLst>
                <a:gd name="adj" fmla="val 50000"/>
              </a:avLst>
            </a:prstGeom>
            <a:gradFill rotWithShape="1">
              <a:gsLst>
                <a:gs pos="0">
                  <a:srgbClr val="ECF9FE"/>
                </a:gs>
                <a:gs pos="100000">
                  <a:srgbClr val="B1E6FB"/>
                </a:gs>
              </a:gsLst>
              <a:lin ang="0" scaled="1"/>
            </a:gradFill>
            <a:ln w="38100" algn="ctr">
              <a:solidFill>
                <a:srgbClr val="4CCAE8"/>
              </a:solidFill>
              <a:round/>
              <a:headEnd/>
              <a:tailEnd/>
            </a:ln>
          </p:spPr>
          <p:txBody>
            <a:bodyPr vert="eaVert" wrap="none" anchor="ctr"/>
            <a:lstStyle/>
            <a:p>
              <a:pPr algn="ctr" eaLnBrk="0" hangingPunct="0"/>
              <a:endParaRPr lang="ru-RU"/>
            </a:p>
          </p:txBody>
        </p:sp>
        <p:sp>
          <p:nvSpPr>
            <p:cNvPr id="17470" name="Oval 11"/>
            <p:cNvSpPr>
              <a:spLocks noChangeArrowheads="1"/>
            </p:cNvSpPr>
            <p:nvPr/>
          </p:nvSpPr>
          <p:spPr bwMode="gray">
            <a:xfrm rot="1758052">
              <a:off x="1454" y="1215"/>
              <a:ext cx="514" cy="417"/>
            </a:xfrm>
            <a:prstGeom prst="ellipse">
              <a:avLst/>
            </a:prstGeom>
            <a:solidFill>
              <a:srgbClr val="3A6092"/>
            </a:solidFill>
            <a:ln w="9525">
              <a:noFill/>
              <a:round/>
              <a:headEnd/>
              <a:tailEnd/>
            </a:ln>
          </p:spPr>
          <p:txBody>
            <a:bodyPr wrap="none" anchor="ctr"/>
            <a:lstStyle/>
            <a:p>
              <a:pPr algn="ctr" eaLnBrk="0" hangingPunct="0"/>
              <a:endParaRPr lang="ru-RU"/>
            </a:p>
          </p:txBody>
        </p:sp>
        <p:sp>
          <p:nvSpPr>
            <p:cNvPr id="17471" name="Oval 12"/>
            <p:cNvSpPr>
              <a:spLocks noChangeArrowheads="1"/>
            </p:cNvSpPr>
            <p:nvPr/>
          </p:nvSpPr>
          <p:spPr bwMode="gray">
            <a:xfrm rot="1758052">
              <a:off x="1440" y="1200"/>
              <a:ext cx="514" cy="417"/>
            </a:xfrm>
            <a:prstGeom prst="ellipse">
              <a:avLst/>
            </a:prstGeom>
            <a:gradFill rotWithShape="1">
              <a:gsLst>
                <a:gs pos="0">
                  <a:srgbClr val="4CCAE8"/>
                </a:gs>
                <a:gs pos="100000">
                  <a:srgbClr val="235D6B"/>
                </a:gs>
              </a:gsLst>
              <a:lin ang="5400000" scaled="1"/>
            </a:gradFill>
            <a:ln w="9525">
              <a:noFill/>
              <a:round/>
              <a:headEnd/>
              <a:tailEnd/>
            </a:ln>
          </p:spPr>
          <p:txBody>
            <a:bodyPr wrap="none" anchor="ctr"/>
            <a:lstStyle/>
            <a:p>
              <a:pPr algn="ctr" eaLnBrk="0" hangingPunct="0"/>
              <a:endParaRPr lang="ru-RU"/>
            </a:p>
          </p:txBody>
        </p:sp>
        <p:sp>
          <p:nvSpPr>
            <p:cNvPr id="17472" name="Text Box 13"/>
            <p:cNvSpPr txBox="1">
              <a:spLocks noChangeArrowheads="1"/>
            </p:cNvSpPr>
            <p:nvPr/>
          </p:nvSpPr>
          <p:spPr bwMode="gray">
            <a:xfrm>
              <a:off x="1920" y="1248"/>
              <a:ext cx="2160" cy="191"/>
            </a:xfrm>
            <a:prstGeom prst="rect">
              <a:avLst/>
            </a:prstGeom>
            <a:noFill/>
            <a:ln w="9525" algn="ctr">
              <a:noFill/>
              <a:miter lim="800000"/>
              <a:headEnd/>
              <a:tailEnd/>
            </a:ln>
          </p:spPr>
          <p:txBody>
            <a:bodyPr>
              <a:spAutoFit/>
            </a:bodyPr>
            <a:lstStyle/>
            <a:p>
              <a:pPr algn="ctr" eaLnBrk="0" hangingPunct="0"/>
              <a:r>
                <a:rPr lang="en-US" sz="2400" b="1" dirty="0">
                  <a:solidFill>
                    <a:srgbClr val="000000"/>
                  </a:solidFill>
                </a:rPr>
                <a:t>Institutional (organizational)</a:t>
              </a:r>
            </a:p>
          </p:txBody>
        </p:sp>
        <p:pic>
          <p:nvPicPr>
            <p:cNvPr id="17473" name="Picture 14" descr="Picture1"/>
            <p:cNvPicPr>
              <a:picLocks noChangeAspect="1" noChangeArrowheads="1"/>
            </p:cNvPicPr>
            <p:nvPr/>
          </p:nvPicPr>
          <p:blipFill>
            <a:blip r:embed="rId2" cstate="print"/>
            <a:srcRect/>
            <a:stretch>
              <a:fillRect/>
            </a:stretch>
          </p:blipFill>
          <p:spPr bwMode="auto">
            <a:xfrm>
              <a:off x="1488" y="1227"/>
              <a:ext cx="239" cy="243"/>
            </a:xfrm>
            <a:prstGeom prst="rect">
              <a:avLst/>
            </a:prstGeom>
            <a:noFill/>
            <a:ln w="9525">
              <a:noFill/>
              <a:miter lim="800000"/>
              <a:headEnd/>
              <a:tailEnd/>
            </a:ln>
          </p:spPr>
        </p:pic>
        <p:sp>
          <p:nvSpPr>
            <p:cNvPr id="17474" name="Text Box 15"/>
            <p:cNvSpPr txBox="1">
              <a:spLocks noChangeArrowheads="1"/>
            </p:cNvSpPr>
            <p:nvPr/>
          </p:nvSpPr>
          <p:spPr bwMode="gray">
            <a:xfrm>
              <a:off x="1634" y="1218"/>
              <a:ext cx="157" cy="239"/>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1</a:t>
              </a:r>
            </a:p>
          </p:txBody>
        </p:sp>
      </p:grpSp>
      <p:grpSp>
        <p:nvGrpSpPr>
          <p:cNvPr id="17411" name="Group 16"/>
          <p:cNvGrpSpPr>
            <a:grpSpLocks/>
          </p:cNvGrpSpPr>
          <p:nvPr/>
        </p:nvGrpSpPr>
        <p:grpSpPr bwMode="auto">
          <a:xfrm>
            <a:off x="971550" y="2492375"/>
            <a:ext cx="7632700" cy="1046163"/>
            <a:chOff x="1440" y="1680"/>
            <a:chExt cx="2928" cy="432"/>
          </a:xfrm>
        </p:grpSpPr>
        <p:sp>
          <p:nvSpPr>
            <p:cNvPr id="17451" name="AutoShape 17"/>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p>
              <a:pPr algn="ctr" eaLnBrk="0" hangingPunct="0"/>
              <a:endParaRPr lang="ru-RU"/>
            </a:p>
          </p:txBody>
        </p:sp>
        <p:sp>
          <p:nvSpPr>
            <p:cNvPr id="17452" name="Oval 18"/>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w="9525">
              <a:noFill/>
              <a:round/>
              <a:headEnd/>
              <a:tailEnd/>
            </a:ln>
          </p:spPr>
          <p:txBody>
            <a:bodyPr wrap="none" anchor="ctr"/>
            <a:lstStyle/>
            <a:p>
              <a:pPr algn="ctr" eaLnBrk="0" hangingPunct="0"/>
              <a:endParaRPr lang="ru-RU"/>
            </a:p>
          </p:txBody>
        </p:sp>
        <p:sp>
          <p:nvSpPr>
            <p:cNvPr id="17453" name="Oval 19"/>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w="9525">
              <a:noFill/>
              <a:round/>
              <a:headEnd/>
              <a:tailEnd/>
            </a:ln>
          </p:spPr>
          <p:txBody>
            <a:bodyPr wrap="none" anchor="ctr"/>
            <a:lstStyle/>
            <a:p>
              <a:pPr algn="ctr" eaLnBrk="0" hangingPunct="0"/>
              <a:endParaRPr lang="ru-RU"/>
            </a:p>
          </p:txBody>
        </p:sp>
        <p:sp>
          <p:nvSpPr>
            <p:cNvPr id="17454" name="Oval 20"/>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w="9525">
              <a:noFill/>
              <a:round/>
              <a:headEnd/>
              <a:tailEnd/>
            </a:ln>
          </p:spPr>
          <p:txBody>
            <a:bodyPr wrap="none" anchor="ctr"/>
            <a:lstStyle/>
            <a:p>
              <a:pPr algn="ctr" eaLnBrk="0" hangingPunct="0"/>
              <a:endParaRPr lang="ru-RU"/>
            </a:p>
          </p:txBody>
        </p:sp>
        <p:sp>
          <p:nvSpPr>
            <p:cNvPr id="17455" name="Text Box 21"/>
            <p:cNvSpPr txBox="1">
              <a:spLocks noChangeArrowheads="1"/>
            </p:cNvSpPr>
            <p:nvPr/>
          </p:nvSpPr>
          <p:spPr bwMode="auto">
            <a:xfrm>
              <a:off x="1920" y="1728"/>
              <a:ext cx="2160" cy="189"/>
            </a:xfrm>
            <a:prstGeom prst="rect">
              <a:avLst/>
            </a:prstGeom>
            <a:noFill/>
            <a:ln w="9525" algn="ctr">
              <a:noFill/>
              <a:miter lim="800000"/>
              <a:headEnd/>
              <a:tailEnd/>
            </a:ln>
          </p:spPr>
          <p:txBody>
            <a:bodyPr>
              <a:spAutoFit/>
            </a:bodyPr>
            <a:lstStyle/>
            <a:p>
              <a:pPr algn="ctr" eaLnBrk="0" hangingPunct="0"/>
              <a:r>
                <a:rPr lang="en-US" sz="2400" b="1">
                  <a:solidFill>
                    <a:srgbClr val="000000"/>
                  </a:solidFill>
                </a:rPr>
                <a:t>Click to add Title</a:t>
              </a:r>
            </a:p>
          </p:txBody>
        </p:sp>
        <p:sp>
          <p:nvSpPr>
            <p:cNvPr id="17456" name="Text Box 22"/>
            <p:cNvSpPr txBox="1">
              <a:spLocks noChangeArrowheads="1"/>
            </p:cNvSpPr>
            <p:nvPr/>
          </p:nvSpPr>
          <p:spPr bwMode="auto">
            <a:xfrm>
              <a:off x="1611" y="1698"/>
              <a:ext cx="157" cy="239"/>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2</a:t>
              </a:r>
            </a:p>
          </p:txBody>
        </p:sp>
        <p:sp>
          <p:nvSpPr>
            <p:cNvPr id="17457" name="AutoShape 23"/>
            <p:cNvSpPr>
              <a:spLocks noChangeArrowheads="1"/>
            </p:cNvSpPr>
            <p:nvPr/>
          </p:nvSpPr>
          <p:spPr bwMode="gray">
            <a:xfrm>
              <a:off x="1654" y="1709"/>
              <a:ext cx="2714" cy="345"/>
            </a:xfrm>
            <a:prstGeom prst="roundRect">
              <a:avLst>
                <a:gd name="adj" fmla="val 50000"/>
              </a:avLst>
            </a:prstGeom>
            <a:gradFill rotWithShape="1">
              <a:gsLst>
                <a:gs pos="0">
                  <a:srgbClr val="FFFFFF"/>
                </a:gs>
                <a:gs pos="100000">
                  <a:srgbClr val="D5D8FF"/>
                </a:gs>
              </a:gsLst>
              <a:lin ang="0" scaled="1"/>
            </a:gradFill>
            <a:ln w="38100" algn="ctr">
              <a:solidFill>
                <a:srgbClr val="6D85E9"/>
              </a:solidFill>
              <a:round/>
              <a:headEnd/>
              <a:tailEnd/>
            </a:ln>
          </p:spPr>
          <p:txBody>
            <a:bodyPr vert="eaVert" wrap="none" anchor="ctr"/>
            <a:lstStyle/>
            <a:p>
              <a:pPr algn="ctr" eaLnBrk="0" hangingPunct="0"/>
              <a:endParaRPr lang="ru-RU"/>
            </a:p>
          </p:txBody>
        </p:sp>
        <p:sp>
          <p:nvSpPr>
            <p:cNvPr id="17458" name="Oval 24"/>
            <p:cNvSpPr>
              <a:spLocks noChangeArrowheads="1"/>
            </p:cNvSpPr>
            <p:nvPr/>
          </p:nvSpPr>
          <p:spPr bwMode="gray">
            <a:xfrm rot="1758052">
              <a:off x="1454" y="1695"/>
              <a:ext cx="514" cy="417"/>
            </a:xfrm>
            <a:prstGeom prst="ellipse">
              <a:avLst/>
            </a:prstGeom>
            <a:solidFill>
              <a:srgbClr val="55497D"/>
            </a:solidFill>
            <a:ln w="9525">
              <a:noFill/>
              <a:round/>
              <a:headEnd/>
              <a:tailEnd/>
            </a:ln>
          </p:spPr>
          <p:txBody>
            <a:bodyPr wrap="none" anchor="ctr"/>
            <a:lstStyle/>
            <a:p>
              <a:pPr algn="ctr" eaLnBrk="0" hangingPunct="0"/>
              <a:endParaRPr lang="ru-RU"/>
            </a:p>
          </p:txBody>
        </p:sp>
        <p:sp>
          <p:nvSpPr>
            <p:cNvPr id="17459" name="Oval 25"/>
            <p:cNvSpPr>
              <a:spLocks noChangeArrowheads="1"/>
            </p:cNvSpPr>
            <p:nvPr/>
          </p:nvSpPr>
          <p:spPr bwMode="gray">
            <a:xfrm rot="1758052">
              <a:off x="1440" y="1680"/>
              <a:ext cx="514" cy="417"/>
            </a:xfrm>
            <a:prstGeom prst="ellipse">
              <a:avLst/>
            </a:prstGeom>
            <a:gradFill rotWithShape="1">
              <a:gsLst>
                <a:gs pos="0">
                  <a:srgbClr val="95A8FB"/>
                </a:gs>
                <a:gs pos="100000">
                  <a:srgbClr val="454E74"/>
                </a:gs>
              </a:gsLst>
              <a:lin ang="5400000" scaled="1"/>
            </a:gradFill>
            <a:ln w="9525">
              <a:noFill/>
              <a:round/>
              <a:headEnd/>
              <a:tailEnd/>
            </a:ln>
          </p:spPr>
          <p:txBody>
            <a:bodyPr wrap="none" anchor="ctr"/>
            <a:lstStyle/>
            <a:p>
              <a:pPr algn="ctr" eaLnBrk="0" hangingPunct="0"/>
              <a:endParaRPr lang="ru-RU"/>
            </a:p>
          </p:txBody>
        </p:sp>
        <p:sp>
          <p:nvSpPr>
            <p:cNvPr id="17460" name="Text Box 26"/>
            <p:cNvSpPr txBox="1">
              <a:spLocks noChangeArrowheads="1"/>
            </p:cNvSpPr>
            <p:nvPr/>
          </p:nvSpPr>
          <p:spPr bwMode="gray">
            <a:xfrm>
              <a:off x="1920" y="1728"/>
              <a:ext cx="2160" cy="189"/>
            </a:xfrm>
            <a:prstGeom prst="rect">
              <a:avLst/>
            </a:prstGeom>
            <a:noFill/>
            <a:ln w="9525" algn="ctr">
              <a:noFill/>
              <a:miter lim="800000"/>
              <a:headEnd/>
              <a:tailEnd/>
            </a:ln>
          </p:spPr>
          <p:txBody>
            <a:bodyPr>
              <a:spAutoFit/>
            </a:bodyPr>
            <a:lstStyle/>
            <a:p>
              <a:pPr algn="ctr" eaLnBrk="0" hangingPunct="0"/>
              <a:r>
                <a:rPr lang="en-US" sz="2400" b="1" dirty="0">
                  <a:solidFill>
                    <a:srgbClr val="000000"/>
                  </a:solidFill>
                </a:rPr>
                <a:t>Regulatory</a:t>
              </a:r>
            </a:p>
          </p:txBody>
        </p:sp>
        <p:pic>
          <p:nvPicPr>
            <p:cNvPr id="17461" name="Picture 27" descr="Picture1"/>
            <p:cNvPicPr>
              <a:picLocks noChangeAspect="1" noChangeArrowheads="1"/>
            </p:cNvPicPr>
            <p:nvPr/>
          </p:nvPicPr>
          <p:blipFill>
            <a:blip r:embed="rId2" cstate="print"/>
            <a:srcRect/>
            <a:stretch>
              <a:fillRect/>
            </a:stretch>
          </p:blipFill>
          <p:spPr bwMode="auto">
            <a:xfrm>
              <a:off x="1488" y="1704"/>
              <a:ext cx="239" cy="243"/>
            </a:xfrm>
            <a:prstGeom prst="rect">
              <a:avLst/>
            </a:prstGeom>
            <a:noFill/>
            <a:ln w="9525">
              <a:noFill/>
              <a:miter lim="800000"/>
              <a:headEnd/>
              <a:tailEnd/>
            </a:ln>
          </p:spPr>
        </p:pic>
        <p:sp>
          <p:nvSpPr>
            <p:cNvPr id="17462" name="Text Box 28"/>
            <p:cNvSpPr txBox="1">
              <a:spLocks noChangeArrowheads="1"/>
            </p:cNvSpPr>
            <p:nvPr/>
          </p:nvSpPr>
          <p:spPr bwMode="gray">
            <a:xfrm>
              <a:off x="1634" y="1698"/>
              <a:ext cx="157" cy="239"/>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2</a:t>
              </a:r>
            </a:p>
          </p:txBody>
        </p:sp>
      </p:grpSp>
      <p:grpSp>
        <p:nvGrpSpPr>
          <p:cNvPr id="17412" name="Group 29"/>
          <p:cNvGrpSpPr>
            <a:grpSpLocks/>
          </p:cNvGrpSpPr>
          <p:nvPr/>
        </p:nvGrpSpPr>
        <p:grpSpPr bwMode="auto">
          <a:xfrm>
            <a:off x="971550" y="3644900"/>
            <a:ext cx="7632700" cy="1046163"/>
            <a:chOff x="1440" y="2160"/>
            <a:chExt cx="2928" cy="432"/>
          </a:xfrm>
        </p:grpSpPr>
        <p:sp>
          <p:nvSpPr>
            <p:cNvPr id="17439" name="AutoShape 30"/>
            <p:cNvSpPr>
              <a:spLocks noChangeArrowheads="1"/>
            </p:cNvSpPr>
            <p:nvPr/>
          </p:nvSpPr>
          <p:spPr bwMode="auto">
            <a:xfrm>
              <a:off x="1654" y="2189"/>
              <a:ext cx="2714" cy="345"/>
            </a:xfrm>
            <a:prstGeom prst="roundRect">
              <a:avLst>
                <a:gd name="adj" fmla="val 50000"/>
              </a:avLst>
            </a:prstGeom>
            <a:gradFill rotWithShape="1">
              <a:gsLst>
                <a:gs pos="0">
                  <a:srgbClr val="F9F5D5"/>
                </a:gs>
                <a:gs pos="100000">
                  <a:srgbClr val="F5EEB7"/>
                </a:gs>
              </a:gsLst>
              <a:lin ang="0" scaled="1"/>
            </a:gradFill>
            <a:ln w="38100" algn="ctr">
              <a:solidFill>
                <a:srgbClr val="C5A667"/>
              </a:solidFill>
              <a:round/>
              <a:headEnd/>
              <a:tailEnd/>
            </a:ln>
          </p:spPr>
          <p:txBody>
            <a:bodyPr vert="eaVert" wrap="none" anchor="ctr"/>
            <a:lstStyle/>
            <a:p>
              <a:pPr algn="ctr" eaLnBrk="0" hangingPunct="0"/>
              <a:endParaRPr lang="ru-RU"/>
            </a:p>
          </p:txBody>
        </p:sp>
        <p:sp>
          <p:nvSpPr>
            <p:cNvPr id="17440" name="Oval 31"/>
            <p:cNvSpPr>
              <a:spLocks noChangeArrowheads="1"/>
            </p:cNvSpPr>
            <p:nvPr/>
          </p:nvSpPr>
          <p:spPr bwMode="auto">
            <a:xfrm rot="1758052">
              <a:off x="1454" y="2175"/>
              <a:ext cx="514" cy="417"/>
            </a:xfrm>
            <a:prstGeom prst="ellipse">
              <a:avLst/>
            </a:prstGeom>
            <a:solidFill>
              <a:srgbClr val="333333"/>
            </a:solidFill>
            <a:ln w="9525">
              <a:noFill/>
              <a:round/>
              <a:headEnd/>
              <a:tailEnd/>
            </a:ln>
          </p:spPr>
          <p:txBody>
            <a:bodyPr wrap="none" anchor="ctr"/>
            <a:lstStyle/>
            <a:p>
              <a:pPr algn="ctr" eaLnBrk="0" hangingPunct="0"/>
              <a:endParaRPr lang="ru-RU"/>
            </a:p>
          </p:txBody>
        </p:sp>
        <p:sp>
          <p:nvSpPr>
            <p:cNvPr id="17441" name="Oval 32"/>
            <p:cNvSpPr>
              <a:spLocks noChangeArrowheads="1"/>
            </p:cNvSpPr>
            <p:nvPr/>
          </p:nvSpPr>
          <p:spPr bwMode="auto">
            <a:xfrm rot="1758052">
              <a:off x="1440" y="2160"/>
              <a:ext cx="514" cy="417"/>
            </a:xfrm>
            <a:prstGeom prst="ellipse">
              <a:avLst/>
            </a:prstGeom>
            <a:gradFill rotWithShape="1">
              <a:gsLst>
                <a:gs pos="0">
                  <a:srgbClr val="A67A32"/>
                </a:gs>
                <a:gs pos="100000">
                  <a:srgbClr val="4D3817"/>
                </a:gs>
              </a:gsLst>
              <a:lin ang="5400000" scaled="1"/>
            </a:gradFill>
            <a:ln w="9525">
              <a:noFill/>
              <a:round/>
              <a:headEnd/>
              <a:tailEnd/>
            </a:ln>
          </p:spPr>
          <p:txBody>
            <a:bodyPr wrap="none" anchor="ctr"/>
            <a:lstStyle/>
            <a:p>
              <a:pPr algn="ctr" eaLnBrk="0" hangingPunct="0"/>
              <a:endParaRPr lang="ru-RU"/>
            </a:p>
          </p:txBody>
        </p:sp>
        <p:sp>
          <p:nvSpPr>
            <p:cNvPr id="17442" name="Oval 33"/>
            <p:cNvSpPr>
              <a:spLocks noChangeArrowheads="1"/>
            </p:cNvSpPr>
            <p:nvPr/>
          </p:nvSpPr>
          <p:spPr bwMode="auto">
            <a:xfrm>
              <a:off x="1491" y="2186"/>
              <a:ext cx="231" cy="235"/>
            </a:xfrm>
            <a:prstGeom prst="ellipse">
              <a:avLst/>
            </a:prstGeom>
            <a:gradFill rotWithShape="1">
              <a:gsLst>
                <a:gs pos="0">
                  <a:srgbClr val="FFFFFF">
                    <a:alpha val="50000"/>
                  </a:srgbClr>
                </a:gs>
                <a:gs pos="100000">
                  <a:srgbClr val="767676">
                    <a:alpha val="0"/>
                  </a:srgbClr>
                </a:gs>
              </a:gsLst>
              <a:lin ang="5400000" scaled="1"/>
            </a:gradFill>
            <a:ln w="9525">
              <a:noFill/>
              <a:round/>
              <a:headEnd/>
              <a:tailEnd/>
            </a:ln>
          </p:spPr>
          <p:txBody>
            <a:bodyPr wrap="none" anchor="ctr"/>
            <a:lstStyle/>
            <a:p>
              <a:pPr algn="ctr" eaLnBrk="0" hangingPunct="0"/>
              <a:endParaRPr lang="ru-RU"/>
            </a:p>
          </p:txBody>
        </p:sp>
        <p:sp>
          <p:nvSpPr>
            <p:cNvPr id="17443" name="Text Box 34"/>
            <p:cNvSpPr txBox="1">
              <a:spLocks noChangeArrowheads="1"/>
            </p:cNvSpPr>
            <p:nvPr/>
          </p:nvSpPr>
          <p:spPr bwMode="auto">
            <a:xfrm>
              <a:off x="1920" y="2208"/>
              <a:ext cx="2160" cy="189"/>
            </a:xfrm>
            <a:prstGeom prst="rect">
              <a:avLst/>
            </a:prstGeom>
            <a:noFill/>
            <a:ln w="9525" algn="ctr">
              <a:noFill/>
              <a:miter lim="800000"/>
              <a:headEnd/>
              <a:tailEnd/>
            </a:ln>
          </p:spPr>
          <p:txBody>
            <a:bodyPr>
              <a:spAutoFit/>
            </a:bodyPr>
            <a:lstStyle/>
            <a:p>
              <a:pPr algn="ctr" eaLnBrk="0" hangingPunct="0"/>
              <a:r>
                <a:rPr lang="en-US" sz="2400" b="1">
                  <a:solidFill>
                    <a:srgbClr val="000000"/>
                  </a:solidFill>
                </a:rPr>
                <a:t>Click to add Title</a:t>
              </a:r>
            </a:p>
          </p:txBody>
        </p:sp>
        <p:sp>
          <p:nvSpPr>
            <p:cNvPr id="17444" name="Text Box 35"/>
            <p:cNvSpPr txBox="1">
              <a:spLocks noChangeArrowheads="1"/>
            </p:cNvSpPr>
            <p:nvPr/>
          </p:nvSpPr>
          <p:spPr bwMode="auto">
            <a:xfrm>
              <a:off x="1611" y="2178"/>
              <a:ext cx="157" cy="239"/>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1</a:t>
              </a:r>
            </a:p>
          </p:txBody>
        </p:sp>
        <p:sp>
          <p:nvSpPr>
            <p:cNvPr id="17445" name="AutoShape 36"/>
            <p:cNvSpPr>
              <a:spLocks noChangeArrowheads="1"/>
            </p:cNvSpPr>
            <p:nvPr/>
          </p:nvSpPr>
          <p:spPr bwMode="gray">
            <a:xfrm>
              <a:off x="1654" y="2189"/>
              <a:ext cx="2714" cy="345"/>
            </a:xfrm>
            <a:prstGeom prst="roundRect">
              <a:avLst>
                <a:gd name="adj" fmla="val 50000"/>
              </a:avLst>
            </a:prstGeom>
            <a:gradFill rotWithShape="1">
              <a:gsLst>
                <a:gs pos="0">
                  <a:srgbClr val="ECF9FE"/>
                </a:gs>
                <a:gs pos="100000">
                  <a:srgbClr val="B1E6FB"/>
                </a:gs>
              </a:gsLst>
              <a:lin ang="0" scaled="1"/>
            </a:gradFill>
            <a:ln w="38100" algn="ctr">
              <a:solidFill>
                <a:srgbClr val="4CCAE8"/>
              </a:solidFill>
              <a:round/>
              <a:headEnd/>
              <a:tailEnd/>
            </a:ln>
          </p:spPr>
          <p:txBody>
            <a:bodyPr vert="eaVert" wrap="none" anchor="ctr"/>
            <a:lstStyle/>
            <a:p>
              <a:pPr algn="ctr" eaLnBrk="0" hangingPunct="0"/>
              <a:endParaRPr lang="ru-RU"/>
            </a:p>
          </p:txBody>
        </p:sp>
        <p:sp>
          <p:nvSpPr>
            <p:cNvPr id="17446" name="Oval 37"/>
            <p:cNvSpPr>
              <a:spLocks noChangeArrowheads="1"/>
            </p:cNvSpPr>
            <p:nvPr/>
          </p:nvSpPr>
          <p:spPr bwMode="gray">
            <a:xfrm rot="1758052">
              <a:off x="1454" y="2175"/>
              <a:ext cx="514" cy="417"/>
            </a:xfrm>
            <a:prstGeom prst="ellipse">
              <a:avLst/>
            </a:prstGeom>
            <a:solidFill>
              <a:srgbClr val="3A6092"/>
            </a:solidFill>
            <a:ln w="9525">
              <a:noFill/>
              <a:round/>
              <a:headEnd/>
              <a:tailEnd/>
            </a:ln>
          </p:spPr>
          <p:txBody>
            <a:bodyPr wrap="none" anchor="ctr"/>
            <a:lstStyle/>
            <a:p>
              <a:pPr algn="ctr" eaLnBrk="0" hangingPunct="0"/>
              <a:endParaRPr lang="ru-RU"/>
            </a:p>
          </p:txBody>
        </p:sp>
        <p:sp>
          <p:nvSpPr>
            <p:cNvPr id="17447" name="Oval 38"/>
            <p:cNvSpPr>
              <a:spLocks noChangeArrowheads="1"/>
            </p:cNvSpPr>
            <p:nvPr/>
          </p:nvSpPr>
          <p:spPr bwMode="gray">
            <a:xfrm rot="1758052">
              <a:off x="1440" y="2160"/>
              <a:ext cx="514" cy="417"/>
            </a:xfrm>
            <a:prstGeom prst="ellipse">
              <a:avLst/>
            </a:prstGeom>
            <a:gradFill rotWithShape="1">
              <a:gsLst>
                <a:gs pos="0">
                  <a:srgbClr val="4CCAE8"/>
                </a:gs>
                <a:gs pos="100000">
                  <a:srgbClr val="235D6B"/>
                </a:gs>
              </a:gsLst>
              <a:lin ang="5400000" scaled="1"/>
            </a:gradFill>
            <a:ln w="9525">
              <a:noFill/>
              <a:round/>
              <a:headEnd/>
              <a:tailEnd/>
            </a:ln>
          </p:spPr>
          <p:txBody>
            <a:bodyPr wrap="none" anchor="ctr"/>
            <a:lstStyle/>
            <a:p>
              <a:pPr algn="ctr" eaLnBrk="0" hangingPunct="0"/>
              <a:endParaRPr lang="ru-RU"/>
            </a:p>
          </p:txBody>
        </p:sp>
        <p:sp>
          <p:nvSpPr>
            <p:cNvPr id="17448" name="Text Box 39"/>
            <p:cNvSpPr txBox="1">
              <a:spLocks noChangeArrowheads="1"/>
            </p:cNvSpPr>
            <p:nvPr/>
          </p:nvSpPr>
          <p:spPr bwMode="gray">
            <a:xfrm>
              <a:off x="1920" y="2208"/>
              <a:ext cx="2160" cy="189"/>
            </a:xfrm>
            <a:prstGeom prst="rect">
              <a:avLst/>
            </a:prstGeom>
            <a:noFill/>
            <a:ln w="9525" algn="ctr">
              <a:noFill/>
              <a:miter lim="800000"/>
              <a:headEnd/>
              <a:tailEnd/>
            </a:ln>
          </p:spPr>
          <p:txBody>
            <a:bodyPr>
              <a:spAutoFit/>
            </a:bodyPr>
            <a:lstStyle/>
            <a:p>
              <a:pPr algn="ctr" eaLnBrk="0" hangingPunct="0"/>
              <a:r>
                <a:rPr lang="en-US" sz="2400" b="1" dirty="0">
                  <a:solidFill>
                    <a:srgbClr val="000000"/>
                  </a:solidFill>
                </a:rPr>
                <a:t>Functional</a:t>
              </a:r>
            </a:p>
          </p:txBody>
        </p:sp>
        <p:pic>
          <p:nvPicPr>
            <p:cNvPr id="17449" name="Picture 40" descr="Picture1"/>
            <p:cNvPicPr>
              <a:picLocks noChangeAspect="1" noChangeArrowheads="1"/>
            </p:cNvPicPr>
            <p:nvPr/>
          </p:nvPicPr>
          <p:blipFill>
            <a:blip r:embed="rId2" cstate="print"/>
            <a:srcRect/>
            <a:stretch>
              <a:fillRect/>
            </a:stretch>
          </p:blipFill>
          <p:spPr bwMode="auto">
            <a:xfrm>
              <a:off x="1488" y="2181"/>
              <a:ext cx="239" cy="243"/>
            </a:xfrm>
            <a:prstGeom prst="rect">
              <a:avLst/>
            </a:prstGeom>
            <a:noFill/>
            <a:ln w="9525">
              <a:noFill/>
              <a:miter lim="800000"/>
              <a:headEnd/>
              <a:tailEnd/>
            </a:ln>
          </p:spPr>
        </p:pic>
        <p:sp>
          <p:nvSpPr>
            <p:cNvPr id="17450" name="Text Box 41"/>
            <p:cNvSpPr txBox="1">
              <a:spLocks noChangeArrowheads="1"/>
            </p:cNvSpPr>
            <p:nvPr/>
          </p:nvSpPr>
          <p:spPr bwMode="gray">
            <a:xfrm>
              <a:off x="1634" y="2178"/>
              <a:ext cx="157" cy="239"/>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3</a:t>
              </a:r>
            </a:p>
          </p:txBody>
        </p:sp>
      </p:grpSp>
      <p:grpSp>
        <p:nvGrpSpPr>
          <p:cNvPr id="17413" name="Group 42"/>
          <p:cNvGrpSpPr>
            <a:grpSpLocks/>
          </p:cNvGrpSpPr>
          <p:nvPr/>
        </p:nvGrpSpPr>
        <p:grpSpPr bwMode="auto">
          <a:xfrm>
            <a:off x="971550" y="4724400"/>
            <a:ext cx="7632700" cy="1046163"/>
            <a:chOff x="1440" y="2640"/>
            <a:chExt cx="2928" cy="432"/>
          </a:xfrm>
        </p:grpSpPr>
        <p:sp>
          <p:nvSpPr>
            <p:cNvPr id="17427" name="AutoShape 43"/>
            <p:cNvSpPr>
              <a:spLocks noChangeArrowheads="1"/>
            </p:cNvSpPr>
            <p:nvPr/>
          </p:nvSpPr>
          <p:spPr bwMode="auto">
            <a:xfrm>
              <a:off x="1654" y="266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p>
              <a:pPr algn="ctr" eaLnBrk="0" hangingPunct="0"/>
              <a:endParaRPr lang="ru-RU"/>
            </a:p>
          </p:txBody>
        </p:sp>
        <p:sp>
          <p:nvSpPr>
            <p:cNvPr id="17428" name="Oval 44"/>
            <p:cNvSpPr>
              <a:spLocks noChangeArrowheads="1"/>
            </p:cNvSpPr>
            <p:nvPr/>
          </p:nvSpPr>
          <p:spPr bwMode="auto">
            <a:xfrm rot="1758052">
              <a:off x="1454" y="2655"/>
              <a:ext cx="514" cy="417"/>
            </a:xfrm>
            <a:prstGeom prst="ellipse">
              <a:avLst/>
            </a:prstGeom>
            <a:gradFill rotWithShape="1">
              <a:gsLst>
                <a:gs pos="0">
                  <a:srgbClr val="006600"/>
                </a:gs>
                <a:gs pos="100000">
                  <a:srgbClr val="002F00"/>
                </a:gs>
              </a:gsLst>
              <a:lin ang="5400000" scaled="1"/>
            </a:gradFill>
            <a:ln w="9525">
              <a:noFill/>
              <a:round/>
              <a:headEnd/>
              <a:tailEnd/>
            </a:ln>
          </p:spPr>
          <p:txBody>
            <a:bodyPr wrap="none" anchor="ctr"/>
            <a:lstStyle/>
            <a:p>
              <a:pPr algn="ctr" eaLnBrk="0" hangingPunct="0"/>
              <a:endParaRPr lang="ru-RU"/>
            </a:p>
          </p:txBody>
        </p:sp>
        <p:sp>
          <p:nvSpPr>
            <p:cNvPr id="17429" name="Oval 45"/>
            <p:cNvSpPr>
              <a:spLocks noChangeArrowheads="1"/>
            </p:cNvSpPr>
            <p:nvPr/>
          </p:nvSpPr>
          <p:spPr bwMode="auto">
            <a:xfrm rot="1758052">
              <a:off x="1440" y="2640"/>
              <a:ext cx="514" cy="417"/>
            </a:xfrm>
            <a:prstGeom prst="ellipse">
              <a:avLst/>
            </a:prstGeom>
            <a:gradFill rotWithShape="1">
              <a:gsLst>
                <a:gs pos="0">
                  <a:srgbClr val="74A731"/>
                </a:gs>
                <a:gs pos="100000">
                  <a:srgbClr val="364D17"/>
                </a:gs>
              </a:gsLst>
              <a:lin ang="5400000" scaled="1"/>
            </a:gradFill>
            <a:ln w="9525">
              <a:noFill/>
              <a:round/>
              <a:headEnd/>
              <a:tailEnd/>
            </a:ln>
          </p:spPr>
          <p:txBody>
            <a:bodyPr wrap="none" anchor="ctr"/>
            <a:lstStyle/>
            <a:p>
              <a:pPr algn="ctr" eaLnBrk="0" hangingPunct="0"/>
              <a:endParaRPr lang="ru-RU"/>
            </a:p>
          </p:txBody>
        </p:sp>
        <p:sp>
          <p:nvSpPr>
            <p:cNvPr id="17430" name="Oval 46"/>
            <p:cNvSpPr>
              <a:spLocks noChangeArrowheads="1"/>
            </p:cNvSpPr>
            <p:nvPr/>
          </p:nvSpPr>
          <p:spPr bwMode="auto">
            <a:xfrm>
              <a:off x="1491" y="2666"/>
              <a:ext cx="231" cy="235"/>
            </a:xfrm>
            <a:prstGeom prst="ellipse">
              <a:avLst/>
            </a:prstGeom>
            <a:gradFill rotWithShape="1">
              <a:gsLst>
                <a:gs pos="0">
                  <a:srgbClr val="FFFFFF">
                    <a:alpha val="50000"/>
                  </a:srgbClr>
                </a:gs>
                <a:gs pos="100000">
                  <a:srgbClr val="767676">
                    <a:alpha val="0"/>
                  </a:srgbClr>
                </a:gs>
              </a:gsLst>
              <a:lin ang="5400000" scaled="1"/>
            </a:gradFill>
            <a:ln w="9525">
              <a:noFill/>
              <a:round/>
              <a:headEnd/>
              <a:tailEnd/>
            </a:ln>
          </p:spPr>
          <p:txBody>
            <a:bodyPr wrap="none" anchor="ctr"/>
            <a:lstStyle/>
            <a:p>
              <a:pPr algn="ctr" eaLnBrk="0" hangingPunct="0"/>
              <a:endParaRPr lang="ru-RU"/>
            </a:p>
          </p:txBody>
        </p:sp>
        <p:sp>
          <p:nvSpPr>
            <p:cNvPr id="17431" name="Text Box 47"/>
            <p:cNvSpPr txBox="1">
              <a:spLocks noChangeArrowheads="1"/>
            </p:cNvSpPr>
            <p:nvPr/>
          </p:nvSpPr>
          <p:spPr bwMode="auto">
            <a:xfrm>
              <a:off x="1920" y="2688"/>
              <a:ext cx="2160" cy="189"/>
            </a:xfrm>
            <a:prstGeom prst="rect">
              <a:avLst/>
            </a:prstGeom>
            <a:noFill/>
            <a:ln w="9525" algn="ctr">
              <a:noFill/>
              <a:miter lim="800000"/>
              <a:headEnd/>
              <a:tailEnd/>
            </a:ln>
          </p:spPr>
          <p:txBody>
            <a:bodyPr>
              <a:spAutoFit/>
            </a:bodyPr>
            <a:lstStyle/>
            <a:p>
              <a:pPr algn="ctr" eaLnBrk="0" hangingPunct="0"/>
              <a:r>
                <a:rPr lang="en-US" sz="2400" b="1">
                  <a:solidFill>
                    <a:srgbClr val="000000"/>
                  </a:solidFill>
                </a:rPr>
                <a:t>Click to add Title</a:t>
              </a:r>
            </a:p>
          </p:txBody>
        </p:sp>
        <p:sp>
          <p:nvSpPr>
            <p:cNvPr id="17432" name="Text Box 48"/>
            <p:cNvSpPr txBox="1">
              <a:spLocks noChangeArrowheads="1"/>
            </p:cNvSpPr>
            <p:nvPr/>
          </p:nvSpPr>
          <p:spPr bwMode="auto">
            <a:xfrm>
              <a:off x="1611" y="2658"/>
              <a:ext cx="157" cy="239"/>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2</a:t>
              </a:r>
            </a:p>
          </p:txBody>
        </p:sp>
        <p:sp>
          <p:nvSpPr>
            <p:cNvPr id="17433" name="AutoShape 49"/>
            <p:cNvSpPr>
              <a:spLocks noChangeArrowheads="1"/>
            </p:cNvSpPr>
            <p:nvPr/>
          </p:nvSpPr>
          <p:spPr bwMode="gray">
            <a:xfrm>
              <a:off x="1654" y="2669"/>
              <a:ext cx="2714" cy="345"/>
            </a:xfrm>
            <a:prstGeom prst="roundRect">
              <a:avLst>
                <a:gd name="adj" fmla="val 50000"/>
              </a:avLst>
            </a:prstGeom>
            <a:gradFill rotWithShape="1">
              <a:gsLst>
                <a:gs pos="0">
                  <a:srgbClr val="FFFFFF"/>
                </a:gs>
                <a:gs pos="100000">
                  <a:srgbClr val="D5D8FF"/>
                </a:gs>
              </a:gsLst>
              <a:lin ang="0" scaled="1"/>
            </a:gradFill>
            <a:ln w="38100" algn="ctr">
              <a:solidFill>
                <a:srgbClr val="6D85E9"/>
              </a:solidFill>
              <a:round/>
              <a:headEnd/>
              <a:tailEnd/>
            </a:ln>
          </p:spPr>
          <p:txBody>
            <a:bodyPr vert="eaVert" wrap="none" anchor="ctr"/>
            <a:lstStyle/>
            <a:p>
              <a:pPr algn="ctr" eaLnBrk="0" hangingPunct="0"/>
              <a:endParaRPr lang="ru-RU"/>
            </a:p>
          </p:txBody>
        </p:sp>
        <p:sp>
          <p:nvSpPr>
            <p:cNvPr id="17434" name="Oval 50"/>
            <p:cNvSpPr>
              <a:spLocks noChangeArrowheads="1"/>
            </p:cNvSpPr>
            <p:nvPr/>
          </p:nvSpPr>
          <p:spPr bwMode="gray">
            <a:xfrm rot="1758052">
              <a:off x="1454" y="2655"/>
              <a:ext cx="514" cy="417"/>
            </a:xfrm>
            <a:prstGeom prst="ellipse">
              <a:avLst/>
            </a:prstGeom>
            <a:solidFill>
              <a:srgbClr val="55497D"/>
            </a:solidFill>
            <a:ln w="9525">
              <a:noFill/>
              <a:round/>
              <a:headEnd/>
              <a:tailEnd/>
            </a:ln>
          </p:spPr>
          <p:txBody>
            <a:bodyPr wrap="none" anchor="ctr"/>
            <a:lstStyle/>
            <a:p>
              <a:pPr algn="ctr" eaLnBrk="0" hangingPunct="0"/>
              <a:endParaRPr lang="ru-RU"/>
            </a:p>
          </p:txBody>
        </p:sp>
        <p:sp>
          <p:nvSpPr>
            <p:cNvPr id="17435" name="Oval 51"/>
            <p:cNvSpPr>
              <a:spLocks noChangeArrowheads="1"/>
            </p:cNvSpPr>
            <p:nvPr/>
          </p:nvSpPr>
          <p:spPr bwMode="gray">
            <a:xfrm rot="1758052">
              <a:off x="1440" y="2640"/>
              <a:ext cx="514" cy="417"/>
            </a:xfrm>
            <a:prstGeom prst="ellipse">
              <a:avLst/>
            </a:prstGeom>
            <a:gradFill rotWithShape="1">
              <a:gsLst>
                <a:gs pos="0">
                  <a:srgbClr val="95A8FB"/>
                </a:gs>
                <a:gs pos="100000">
                  <a:srgbClr val="454E74"/>
                </a:gs>
              </a:gsLst>
              <a:lin ang="5400000" scaled="1"/>
            </a:gradFill>
            <a:ln w="9525">
              <a:noFill/>
              <a:round/>
              <a:headEnd/>
              <a:tailEnd/>
            </a:ln>
          </p:spPr>
          <p:txBody>
            <a:bodyPr wrap="none" anchor="ctr"/>
            <a:lstStyle/>
            <a:p>
              <a:pPr algn="ctr" eaLnBrk="0" hangingPunct="0"/>
              <a:endParaRPr lang="ru-RU"/>
            </a:p>
          </p:txBody>
        </p:sp>
        <p:sp>
          <p:nvSpPr>
            <p:cNvPr id="17436" name="Text Box 52"/>
            <p:cNvSpPr txBox="1">
              <a:spLocks noChangeArrowheads="1"/>
            </p:cNvSpPr>
            <p:nvPr/>
          </p:nvSpPr>
          <p:spPr bwMode="gray">
            <a:xfrm>
              <a:off x="1920" y="2688"/>
              <a:ext cx="2160" cy="189"/>
            </a:xfrm>
            <a:prstGeom prst="rect">
              <a:avLst/>
            </a:prstGeom>
            <a:noFill/>
            <a:ln w="9525" algn="ctr">
              <a:noFill/>
              <a:miter lim="800000"/>
              <a:headEnd/>
              <a:tailEnd/>
            </a:ln>
          </p:spPr>
          <p:txBody>
            <a:bodyPr>
              <a:spAutoFit/>
            </a:bodyPr>
            <a:lstStyle/>
            <a:p>
              <a:pPr algn="ctr" eaLnBrk="0" hangingPunct="0"/>
              <a:r>
                <a:rPr lang="en-US" sz="2400" b="1" dirty="0">
                  <a:solidFill>
                    <a:srgbClr val="000000"/>
                  </a:solidFill>
                </a:rPr>
                <a:t>Communicative</a:t>
              </a:r>
            </a:p>
          </p:txBody>
        </p:sp>
        <p:pic>
          <p:nvPicPr>
            <p:cNvPr id="17437" name="Picture 53" descr="Picture1"/>
            <p:cNvPicPr>
              <a:picLocks noChangeAspect="1" noChangeArrowheads="1"/>
            </p:cNvPicPr>
            <p:nvPr/>
          </p:nvPicPr>
          <p:blipFill>
            <a:blip r:embed="rId2" cstate="print"/>
            <a:srcRect/>
            <a:stretch>
              <a:fillRect/>
            </a:stretch>
          </p:blipFill>
          <p:spPr bwMode="auto">
            <a:xfrm>
              <a:off x="1488" y="2661"/>
              <a:ext cx="239" cy="243"/>
            </a:xfrm>
            <a:prstGeom prst="rect">
              <a:avLst/>
            </a:prstGeom>
            <a:noFill/>
            <a:ln w="9525">
              <a:noFill/>
              <a:miter lim="800000"/>
              <a:headEnd/>
              <a:tailEnd/>
            </a:ln>
          </p:spPr>
        </p:pic>
        <p:sp>
          <p:nvSpPr>
            <p:cNvPr id="17438" name="Text Box 54"/>
            <p:cNvSpPr txBox="1">
              <a:spLocks noChangeArrowheads="1"/>
            </p:cNvSpPr>
            <p:nvPr/>
          </p:nvSpPr>
          <p:spPr bwMode="gray">
            <a:xfrm>
              <a:off x="1634" y="2658"/>
              <a:ext cx="157" cy="239"/>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4</a:t>
              </a:r>
            </a:p>
          </p:txBody>
        </p:sp>
      </p:grpSp>
      <p:grpSp>
        <p:nvGrpSpPr>
          <p:cNvPr id="17414" name="Group 55"/>
          <p:cNvGrpSpPr>
            <a:grpSpLocks/>
          </p:cNvGrpSpPr>
          <p:nvPr/>
        </p:nvGrpSpPr>
        <p:grpSpPr bwMode="auto">
          <a:xfrm>
            <a:off x="971550" y="5811838"/>
            <a:ext cx="7632700" cy="1046162"/>
            <a:chOff x="1440" y="3120"/>
            <a:chExt cx="2928" cy="432"/>
          </a:xfrm>
        </p:grpSpPr>
        <p:sp>
          <p:nvSpPr>
            <p:cNvPr id="17415" name="AutoShape 56"/>
            <p:cNvSpPr>
              <a:spLocks noChangeArrowheads="1"/>
            </p:cNvSpPr>
            <p:nvPr/>
          </p:nvSpPr>
          <p:spPr bwMode="auto">
            <a:xfrm>
              <a:off x="1654" y="3149"/>
              <a:ext cx="2714" cy="345"/>
            </a:xfrm>
            <a:prstGeom prst="roundRect">
              <a:avLst>
                <a:gd name="adj" fmla="val 50000"/>
              </a:avLst>
            </a:prstGeom>
            <a:gradFill rotWithShape="1">
              <a:gsLst>
                <a:gs pos="0">
                  <a:srgbClr val="F9F5D5"/>
                </a:gs>
                <a:gs pos="100000">
                  <a:srgbClr val="F5EEB7"/>
                </a:gs>
              </a:gsLst>
              <a:lin ang="0" scaled="1"/>
            </a:gradFill>
            <a:ln w="38100" algn="ctr">
              <a:solidFill>
                <a:srgbClr val="C5A667"/>
              </a:solidFill>
              <a:round/>
              <a:headEnd/>
              <a:tailEnd/>
            </a:ln>
          </p:spPr>
          <p:txBody>
            <a:bodyPr vert="eaVert" wrap="none" anchor="ctr"/>
            <a:lstStyle/>
            <a:p>
              <a:pPr algn="ctr" eaLnBrk="0" hangingPunct="0"/>
              <a:endParaRPr lang="ru-RU"/>
            </a:p>
          </p:txBody>
        </p:sp>
        <p:sp>
          <p:nvSpPr>
            <p:cNvPr id="17416" name="Oval 57"/>
            <p:cNvSpPr>
              <a:spLocks noChangeArrowheads="1"/>
            </p:cNvSpPr>
            <p:nvPr/>
          </p:nvSpPr>
          <p:spPr bwMode="auto">
            <a:xfrm rot="1758052">
              <a:off x="1454" y="3135"/>
              <a:ext cx="514" cy="417"/>
            </a:xfrm>
            <a:prstGeom prst="ellipse">
              <a:avLst/>
            </a:prstGeom>
            <a:solidFill>
              <a:srgbClr val="333333"/>
            </a:solidFill>
            <a:ln w="9525">
              <a:noFill/>
              <a:round/>
              <a:headEnd/>
              <a:tailEnd/>
            </a:ln>
          </p:spPr>
          <p:txBody>
            <a:bodyPr wrap="none" anchor="ctr"/>
            <a:lstStyle/>
            <a:p>
              <a:pPr algn="ctr" eaLnBrk="0" hangingPunct="0"/>
              <a:endParaRPr lang="ru-RU"/>
            </a:p>
          </p:txBody>
        </p:sp>
        <p:sp>
          <p:nvSpPr>
            <p:cNvPr id="17417" name="Oval 58"/>
            <p:cNvSpPr>
              <a:spLocks noChangeArrowheads="1"/>
            </p:cNvSpPr>
            <p:nvPr/>
          </p:nvSpPr>
          <p:spPr bwMode="auto">
            <a:xfrm rot="1758052">
              <a:off x="1440" y="3120"/>
              <a:ext cx="514" cy="417"/>
            </a:xfrm>
            <a:prstGeom prst="ellipse">
              <a:avLst/>
            </a:prstGeom>
            <a:gradFill rotWithShape="1">
              <a:gsLst>
                <a:gs pos="0">
                  <a:srgbClr val="A67A32"/>
                </a:gs>
                <a:gs pos="100000">
                  <a:srgbClr val="4D3817"/>
                </a:gs>
              </a:gsLst>
              <a:lin ang="5400000" scaled="1"/>
            </a:gradFill>
            <a:ln w="9525">
              <a:noFill/>
              <a:round/>
              <a:headEnd/>
              <a:tailEnd/>
            </a:ln>
          </p:spPr>
          <p:txBody>
            <a:bodyPr wrap="none" anchor="ctr"/>
            <a:lstStyle/>
            <a:p>
              <a:pPr algn="ctr" eaLnBrk="0" hangingPunct="0"/>
              <a:endParaRPr lang="ru-RU"/>
            </a:p>
          </p:txBody>
        </p:sp>
        <p:sp>
          <p:nvSpPr>
            <p:cNvPr id="17418" name="Oval 59"/>
            <p:cNvSpPr>
              <a:spLocks noChangeArrowheads="1"/>
            </p:cNvSpPr>
            <p:nvPr/>
          </p:nvSpPr>
          <p:spPr bwMode="auto">
            <a:xfrm>
              <a:off x="1491" y="3146"/>
              <a:ext cx="231" cy="235"/>
            </a:xfrm>
            <a:prstGeom prst="ellipse">
              <a:avLst/>
            </a:prstGeom>
            <a:gradFill rotWithShape="1">
              <a:gsLst>
                <a:gs pos="0">
                  <a:srgbClr val="FFFFFF">
                    <a:alpha val="50000"/>
                  </a:srgbClr>
                </a:gs>
                <a:gs pos="100000">
                  <a:srgbClr val="767676">
                    <a:alpha val="0"/>
                  </a:srgbClr>
                </a:gs>
              </a:gsLst>
              <a:lin ang="5400000" scaled="1"/>
            </a:gradFill>
            <a:ln w="9525">
              <a:noFill/>
              <a:round/>
              <a:headEnd/>
              <a:tailEnd/>
            </a:ln>
          </p:spPr>
          <p:txBody>
            <a:bodyPr wrap="none" anchor="ctr"/>
            <a:lstStyle/>
            <a:p>
              <a:pPr algn="ctr" eaLnBrk="0" hangingPunct="0"/>
              <a:endParaRPr lang="ru-RU"/>
            </a:p>
          </p:txBody>
        </p:sp>
        <p:sp>
          <p:nvSpPr>
            <p:cNvPr id="17419" name="Text Box 60"/>
            <p:cNvSpPr txBox="1">
              <a:spLocks noChangeArrowheads="1"/>
            </p:cNvSpPr>
            <p:nvPr/>
          </p:nvSpPr>
          <p:spPr bwMode="auto">
            <a:xfrm>
              <a:off x="1920" y="3168"/>
              <a:ext cx="2160" cy="189"/>
            </a:xfrm>
            <a:prstGeom prst="rect">
              <a:avLst/>
            </a:prstGeom>
            <a:noFill/>
            <a:ln w="9525" algn="ctr">
              <a:noFill/>
              <a:miter lim="800000"/>
              <a:headEnd/>
              <a:tailEnd/>
            </a:ln>
          </p:spPr>
          <p:txBody>
            <a:bodyPr>
              <a:spAutoFit/>
            </a:bodyPr>
            <a:lstStyle/>
            <a:p>
              <a:pPr algn="ctr" eaLnBrk="0" hangingPunct="0"/>
              <a:r>
                <a:rPr lang="en-US" sz="2400" b="1">
                  <a:solidFill>
                    <a:srgbClr val="000000"/>
                  </a:solidFill>
                </a:rPr>
                <a:t>Click to add Title</a:t>
              </a:r>
            </a:p>
          </p:txBody>
        </p:sp>
        <p:sp>
          <p:nvSpPr>
            <p:cNvPr id="17420" name="Text Box 61"/>
            <p:cNvSpPr txBox="1">
              <a:spLocks noChangeArrowheads="1"/>
            </p:cNvSpPr>
            <p:nvPr/>
          </p:nvSpPr>
          <p:spPr bwMode="auto">
            <a:xfrm>
              <a:off x="1611" y="3138"/>
              <a:ext cx="157" cy="239"/>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1</a:t>
              </a:r>
            </a:p>
          </p:txBody>
        </p:sp>
        <p:sp>
          <p:nvSpPr>
            <p:cNvPr id="17421" name="AutoShape 62"/>
            <p:cNvSpPr>
              <a:spLocks noChangeArrowheads="1"/>
            </p:cNvSpPr>
            <p:nvPr/>
          </p:nvSpPr>
          <p:spPr bwMode="gray">
            <a:xfrm>
              <a:off x="1654" y="3149"/>
              <a:ext cx="2714" cy="345"/>
            </a:xfrm>
            <a:prstGeom prst="roundRect">
              <a:avLst>
                <a:gd name="adj" fmla="val 50000"/>
              </a:avLst>
            </a:prstGeom>
            <a:gradFill rotWithShape="1">
              <a:gsLst>
                <a:gs pos="0">
                  <a:srgbClr val="ECF9FE"/>
                </a:gs>
                <a:gs pos="100000">
                  <a:srgbClr val="B1E6FB"/>
                </a:gs>
              </a:gsLst>
              <a:lin ang="0" scaled="1"/>
            </a:gradFill>
            <a:ln w="38100" algn="ctr">
              <a:solidFill>
                <a:srgbClr val="4CCAE8"/>
              </a:solidFill>
              <a:round/>
              <a:headEnd/>
              <a:tailEnd/>
            </a:ln>
          </p:spPr>
          <p:txBody>
            <a:bodyPr vert="eaVert" wrap="none" anchor="ctr"/>
            <a:lstStyle/>
            <a:p>
              <a:pPr algn="ctr" eaLnBrk="0" hangingPunct="0"/>
              <a:endParaRPr lang="ru-RU"/>
            </a:p>
          </p:txBody>
        </p:sp>
        <p:sp>
          <p:nvSpPr>
            <p:cNvPr id="17422" name="Oval 63"/>
            <p:cNvSpPr>
              <a:spLocks noChangeArrowheads="1"/>
            </p:cNvSpPr>
            <p:nvPr/>
          </p:nvSpPr>
          <p:spPr bwMode="gray">
            <a:xfrm rot="1758052">
              <a:off x="1454" y="3135"/>
              <a:ext cx="514" cy="417"/>
            </a:xfrm>
            <a:prstGeom prst="ellipse">
              <a:avLst/>
            </a:prstGeom>
            <a:solidFill>
              <a:srgbClr val="3A6092"/>
            </a:solidFill>
            <a:ln w="9525">
              <a:noFill/>
              <a:round/>
              <a:headEnd/>
              <a:tailEnd/>
            </a:ln>
          </p:spPr>
          <p:txBody>
            <a:bodyPr wrap="none" anchor="ctr"/>
            <a:lstStyle/>
            <a:p>
              <a:pPr algn="ctr" eaLnBrk="0" hangingPunct="0"/>
              <a:endParaRPr lang="ru-RU"/>
            </a:p>
          </p:txBody>
        </p:sp>
        <p:sp>
          <p:nvSpPr>
            <p:cNvPr id="17423" name="Oval 64"/>
            <p:cNvSpPr>
              <a:spLocks noChangeArrowheads="1"/>
            </p:cNvSpPr>
            <p:nvPr/>
          </p:nvSpPr>
          <p:spPr bwMode="gray">
            <a:xfrm rot="1758052">
              <a:off x="1440" y="3120"/>
              <a:ext cx="514" cy="417"/>
            </a:xfrm>
            <a:prstGeom prst="ellipse">
              <a:avLst/>
            </a:prstGeom>
            <a:gradFill rotWithShape="1">
              <a:gsLst>
                <a:gs pos="0">
                  <a:srgbClr val="4CCAE8"/>
                </a:gs>
                <a:gs pos="100000">
                  <a:srgbClr val="235D6B"/>
                </a:gs>
              </a:gsLst>
              <a:lin ang="5400000" scaled="1"/>
            </a:gradFill>
            <a:ln w="9525">
              <a:noFill/>
              <a:round/>
              <a:headEnd/>
              <a:tailEnd/>
            </a:ln>
          </p:spPr>
          <p:txBody>
            <a:bodyPr wrap="none" anchor="ctr"/>
            <a:lstStyle/>
            <a:p>
              <a:pPr algn="ctr" eaLnBrk="0" hangingPunct="0"/>
              <a:endParaRPr lang="ru-RU"/>
            </a:p>
          </p:txBody>
        </p:sp>
        <p:sp>
          <p:nvSpPr>
            <p:cNvPr id="17424" name="Text Box 65"/>
            <p:cNvSpPr txBox="1">
              <a:spLocks noChangeArrowheads="1"/>
            </p:cNvSpPr>
            <p:nvPr/>
          </p:nvSpPr>
          <p:spPr bwMode="gray">
            <a:xfrm>
              <a:off x="1942" y="3163"/>
              <a:ext cx="2160" cy="189"/>
            </a:xfrm>
            <a:prstGeom prst="rect">
              <a:avLst/>
            </a:prstGeom>
            <a:noFill/>
            <a:ln w="9525" algn="ctr">
              <a:noFill/>
              <a:miter lim="800000"/>
              <a:headEnd/>
              <a:tailEnd/>
            </a:ln>
          </p:spPr>
          <p:txBody>
            <a:bodyPr>
              <a:spAutoFit/>
            </a:bodyPr>
            <a:lstStyle/>
            <a:p>
              <a:pPr algn="ctr" eaLnBrk="0" hangingPunct="0"/>
              <a:r>
                <a:rPr lang="en-US" sz="2400" b="1" dirty="0">
                  <a:solidFill>
                    <a:srgbClr val="000000"/>
                  </a:solidFill>
                </a:rPr>
                <a:t>Cultural and ideological</a:t>
              </a:r>
            </a:p>
          </p:txBody>
        </p:sp>
        <p:pic>
          <p:nvPicPr>
            <p:cNvPr id="17425" name="Picture 66" descr="Picture1"/>
            <p:cNvPicPr>
              <a:picLocks noChangeAspect="1" noChangeArrowheads="1"/>
            </p:cNvPicPr>
            <p:nvPr/>
          </p:nvPicPr>
          <p:blipFill>
            <a:blip r:embed="rId2" cstate="print"/>
            <a:srcRect/>
            <a:stretch>
              <a:fillRect/>
            </a:stretch>
          </p:blipFill>
          <p:spPr bwMode="auto">
            <a:xfrm>
              <a:off x="1488" y="3141"/>
              <a:ext cx="239" cy="243"/>
            </a:xfrm>
            <a:prstGeom prst="rect">
              <a:avLst/>
            </a:prstGeom>
            <a:noFill/>
            <a:ln w="9525">
              <a:noFill/>
              <a:miter lim="800000"/>
              <a:headEnd/>
              <a:tailEnd/>
            </a:ln>
          </p:spPr>
        </p:pic>
        <p:sp>
          <p:nvSpPr>
            <p:cNvPr id="17426" name="Text Box 67"/>
            <p:cNvSpPr txBox="1">
              <a:spLocks noChangeArrowheads="1"/>
            </p:cNvSpPr>
            <p:nvPr/>
          </p:nvSpPr>
          <p:spPr bwMode="gray">
            <a:xfrm>
              <a:off x="1634" y="3138"/>
              <a:ext cx="157" cy="239"/>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5</a:t>
              </a: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234950" y="184150"/>
            <a:ext cx="8729663" cy="43656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pPr>
            <a:r>
              <a:rPr lang="en-US" altLang="ru-RU" sz="2000" b="1" dirty="0">
                <a:solidFill>
                  <a:schemeClr val="tx1"/>
                </a:solidFill>
                <a:latin typeface="Arial" charset="0"/>
              </a:rPr>
              <a:t>THE INSTITUTIONAL SUBSYSTEM</a:t>
            </a:r>
            <a:endParaRPr lang="ru-RU" altLang="ru-RU" sz="2000" b="1" dirty="0">
              <a:solidFill>
                <a:schemeClr val="tx1"/>
              </a:solidFill>
              <a:latin typeface="Arial" charset="0"/>
            </a:endParaRPr>
          </a:p>
        </p:txBody>
      </p:sp>
      <p:sp>
        <p:nvSpPr>
          <p:cNvPr id="10246" name="Text Box 37"/>
          <p:cNvSpPr txBox="1">
            <a:spLocks noChangeArrowheads="1"/>
          </p:cNvSpPr>
          <p:nvPr/>
        </p:nvSpPr>
        <p:spPr bwMode="auto">
          <a:xfrm>
            <a:off x="179388" y="692150"/>
            <a:ext cx="878522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en-US" altLang="ru-RU" b="1" dirty="0">
                <a:solidFill>
                  <a:schemeClr val="tx1"/>
                </a:solidFill>
              </a:rPr>
              <a:t>A set of institutions (institutions, organizations) related to the functioning of political power – the political sphere of society</a:t>
            </a:r>
            <a:endParaRPr lang="ru-RU" altLang="ru-RU" b="1" dirty="0">
              <a:solidFill>
                <a:schemeClr val="tx1"/>
              </a:solidFill>
            </a:endParaRPr>
          </a:p>
        </p:txBody>
      </p:sp>
      <p:sp>
        <p:nvSpPr>
          <p:cNvPr id="10249" name="Text Box 55"/>
          <p:cNvSpPr txBox="1">
            <a:spLocks noChangeArrowheads="1"/>
          </p:cNvSpPr>
          <p:nvPr/>
        </p:nvSpPr>
        <p:spPr bwMode="auto">
          <a:xfrm>
            <a:off x="4067175" y="1341438"/>
            <a:ext cx="4819650" cy="133882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en-US" altLang="ru-RU" b="1" dirty="0">
                <a:solidFill>
                  <a:schemeClr val="tx1"/>
                </a:solidFill>
              </a:rPr>
              <a:t>The ACTUAL POLITICAL </a:t>
            </a:r>
            <a:endParaRPr lang="en-US" altLang="ru-RU" b="1" dirty="0" smtClean="0">
              <a:solidFill>
                <a:schemeClr val="tx1"/>
              </a:solidFill>
            </a:endParaRPr>
          </a:p>
          <a:p>
            <a:pPr algn="ctr" eaLnBrk="1" hangingPunct="1">
              <a:lnSpc>
                <a:spcPct val="80000"/>
              </a:lnSpc>
              <a:spcBef>
                <a:spcPct val="50000"/>
              </a:spcBef>
            </a:pPr>
            <a:r>
              <a:rPr lang="en-US" altLang="ru-RU" dirty="0" smtClean="0">
                <a:solidFill>
                  <a:schemeClr val="tx1"/>
                </a:solidFill>
              </a:rPr>
              <a:t>organizations </a:t>
            </a:r>
            <a:r>
              <a:rPr lang="en-US" altLang="ru-RU" dirty="0">
                <a:solidFill>
                  <a:schemeClr val="tx1"/>
                </a:solidFill>
              </a:rPr>
              <a:t>that directly and directly exercise political power are the state (the core element of the system), political parties and individual public organizations of a political nature</a:t>
            </a:r>
            <a:endParaRPr lang="ru-RU" altLang="ru-RU" dirty="0">
              <a:solidFill>
                <a:schemeClr val="tx1"/>
              </a:solidFill>
            </a:endParaRPr>
          </a:p>
        </p:txBody>
      </p:sp>
      <p:sp>
        <p:nvSpPr>
          <p:cNvPr id="10250" name="Text Box 56"/>
          <p:cNvSpPr txBox="1">
            <a:spLocks noChangeArrowheads="1"/>
          </p:cNvSpPr>
          <p:nvPr/>
        </p:nvSpPr>
        <p:spPr bwMode="auto">
          <a:xfrm>
            <a:off x="4067175" y="3290888"/>
            <a:ext cx="4837113" cy="89563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en-US" altLang="ru-RU" b="1" dirty="0">
                <a:solidFill>
                  <a:schemeClr val="tx1"/>
                </a:solidFill>
              </a:rPr>
              <a:t>IMPROPER POLITICAL </a:t>
            </a:r>
            <a:endParaRPr lang="en-US" altLang="ru-RU" b="1" dirty="0" smtClean="0">
              <a:solidFill>
                <a:schemeClr val="tx1"/>
              </a:solidFill>
            </a:endParaRPr>
          </a:p>
          <a:p>
            <a:pPr algn="ctr" eaLnBrk="1" hangingPunct="1">
              <a:lnSpc>
                <a:spcPct val="80000"/>
              </a:lnSpc>
              <a:spcBef>
                <a:spcPct val="50000"/>
              </a:spcBef>
            </a:pPr>
            <a:r>
              <a:rPr lang="en-US" altLang="ru-RU" dirty="0" smtClean="0">
                <a:solidFill>
                  <a:schemeClr val="tx1"/>
                </a:solidFill>
              </a:rPr>
              <a:t>trade </a:t>
            </a:r>
            <a:r>
              <a:rPr lang="en-US" altLang="ru-RU" dirty="0">
                <a:solidFill>
                  <a:schemeClr val="tx1"/>
                </a:solidFill>
              </a:rPr>
              <a:t>unions, youth, veterans, business unions, environmental movements, etc.</a:t>
            </a:r>
            <a:endParaRPr lang="ru-RU" altLang="ru-RU" dirty="0">
              <a:solidFill>
                <a:schemeClr val="tx1"/>
              </a:solidFill>
            </a:endParaRPr>
          </a:p>
        </p:txBody>
      </p:sp>
      <p:sp>
        <p:nvSpPr>
          <p:cNvPr id="10251" name="Text Box 57"/>
          <p:cNvSpPr txBox="1">
            <a:spLocks noChangeArrowheads="1"/>
          </p:cNvSpPr>
          <p:nvPr/>
        </p:nvSpPr>
        <p:spPr bwMode="auto">
          <a:xfrm>
            <a:off x="4140200" y="4551363"/>
            <a:ext cx="4764088" cy="75713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en-US" altLang="ru-RU" b="1" dirty="0">
                <a:solidFill>
                  <a:schemeClr val="tx1"/>
                </a:solidFill>
              </a:rPr>
              <a:t>NON-POLITICAL ORGANIZATIONS </a:t>
            </a:r>
            <a:r>
              <a:rPr lang="en-US" altLang="ru-RU" dirty="0" err="1">
                <a:solidFill>
                  <a:schemeClr val="tx1"/>
                </a:solidFill>
              </a:rPr>
              <a:t>organizations</a:t>
            </a:r>
            <a:r>
              <a:rPr lang="en-US" altLang="ru-RU" dirty="0">
                <a:solidFill>
                  <a:schemeClr val="tx1"/>
                </a:solidFill>
              </a:rPr>
              <a:t> with only a minor political aspect in their content</a:t>
            </a:r>
            <a:endParaRPr lang="ru-RU" altLang="ru-RU" dirty="0">
              <a:solidFill>
                <a:schemeClr val="tx1"/>
              </a:solidFill>
            </a:endParaRPr>
          </a:p>
        </p:txBody>
      </p:sp>
      <p:sp>
        <p:nvSpPr>
          <p:cNvPr id="10252" name="AutoShape 58"/>
          <p:cNvSpPr>
            <a:spLocks noChangeArrowheads="1"/>
          </p:cNvSpPr>
          <p:nvPr/>
        </p:nvSpPr>
        <p:spPr bwMode="auto">
          <a:xfrm>
            <a:off x="539750" y="2492375"/>
            <a:ext cx="1655763" cy="1295400"/>
          </a:xfrm>
          <a:prstGeom prst="roundRect">
            <a:avLst>
              <a:gd name="adj" fmla="val 16667"/>
            </a:avLst>
          </a:prstGeom>
          <a:ln>
            <a:headEnd/>
            <a:tailEnd/>
          </a:ln>
        </p:spPr>
        <p:style>
          <a:lnRef idx="2">
            <a:schemeClr val="accent1"/>
          </a:lnRef>
          <a:fillRef idx="1">
            <a:schemeClr val="lt1"/>
          </a:fillRef>
          <a:effectRef idx="0">
            <a:schemeClr val="accent1"/>
          </a:effectRef>
          <a:fontRef idx="minor">
            <a:schemeClr val="dk1"/>
          </a:fontRef>
        </p:style>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r>
              <a:rPr lang="en-US" altLang="ru-RU"/>
              <a:t>THE MAIN ELEMENTS OF THE STRUCTURE</a:t>
            </a:r>
            <a:endParaRPr lang="ru-RU" altLang="ru-RU"/>
          </a:p>
        </p:txBody>
      </p:sp>
      <p:sp>
        <p:nvSpPr>
          <p:cNvPr id="10254" name="Line 60"/>
          <p:cNvSpPr>
            <a:spLocks noChangeShapeType="1"/>
          </p:cNvSpPr>
          <p:nvPr/>
        </p:nvSpPr>
        <p:spPr bwMode="auto">
          <a:xfrm flipV="1">
            <a:off x="2051050" y="1341438"/>
            <a:ext cx="2016125" cy="1150937"/>
          </a:xfrm>
          <a:prstGeom prst="line">
            <a:avLst/>
          </a:prstGeom>
          <a:noFill/>
          <a:ln w="38100">
            <a:solidFill>
              <a:srgbClr val="F2F8A6"/>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0255" name="Line 61"/>
          <p:cNvSpPr>
            <a:spLocks noChangeShapeType="1"/>
          </p:cNvSpPr>
          <p:nvPr/>
        </p:nvSpPr>
        <p:spPr bwMode="auto">
          <a:xfrm>
            <a:off x="2051050" y="3789363"/>
            <a:ext cx="2089150" cy="1511300"/>
          </a:xfrm>
          <a:prstGeom prst="line">
            <a:avLst/>
          </a:prstGeom>
          <a:noFill/>
          <a:ln w="38100">
            <a:solidFill>
              <a:srgbClr val="F2F8A6"/>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0256" name="AutoShape 62"/>
          <p:cNvSpPr>
            <a:spLocks noChangeArrowheads="1"/>
          </p:cNvSpPr>
          <p:nvPr/>
        </p:nvSpPr>
        <p:spPr bwMode="auto">
          <a:xfrm>
            <a:off x="8899525" y="6592888"/>
            <a:ext cx="215900" cy="217487"/>
          </a:xfrm>
          <a:prstGeom prst="octagon">
            <a:avLst>
              <a:gd name="adj" fmla="val 29287"/>
            </a:avLst>
          </a:prstGeom>
          <a:solidFill>
            <a:schemeClr val="accent1"/>
          </a:soli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r>
              <a:rPr lang="ru-RU" altLang="ru-RU" sz="1400" b="1">
                <a:solidFill>
                  <a:schemeClr val="tx1"/>
                </a:solidFill>
                <a:latin typeface="Arial" charset="0"/>
              </a:rPr>
              <a:t>7</a:t>
            </a:r>
          </a:p>
        </p:txBody>
      </p:sp>
      <p:sp>
        <p:nvSpPr>
          <p:cNvPr id="17" name="Line 61"/>
          <p:cNvSpPr>
            <a:spLocks noChangeShapeType="1"/>
          </p:cNvSpPr>
          <p:nvPr/>
        </p:nvSpPr>
        <p:spPr bwMode="auto">
          <a:xfrm>
            <a:off x="2195513" y="3040063"/>
            <a:ext cx="1871662" cy="735012"/>
          </a:xfrm>
          <a:prstGeom prst="line">
            <a:avLst/>
          </a:prstGeom>
          <a:noFill/>
          <a:ln w="38100">
            <a:solidFill>
              <a:srgbClr val="F2F8A6"/>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2" name="Прямоугольник 1"/>
          <p:cNvSpPr/>
          <p:nvPr/>
        </p:nvSpPr>
        <p:spPr>
          <a:xfrm>
            <a:off x="657224" y="2540537"/>
            <a:ext cx="1826543" cy="1200329"/>
          </a:xfrm>
          <a:prstGeom prst="rect">
            <a:avLst/>
          </a:prstGeom>
        </p:spPr>
        <p:txBody>
          <a:bodyPr wrap="square">
            <a:spAutoFit/>
          </a:bodyPr>
          <a:lstStyle/>
          <a:p>
            <a:r>
              <a:rPr lang="ru-RU" b="1" i="1" dirty="0" err="1"/>
              <a:t>THE</a:t>
            </a:r>
            <a:r>
              <a:rPr lang="ru-RU" b="1" i="1" dirty="0"/>
              <a:t> </a:t>
            </a:r>
            <a:r>
              <a:rPr lang="ru-RU" b="1" i="1" dirty="0" err="1"/>
              <a:t>MAIN</a:t>
            </a:r>
            <a:r>
              <a:rPr lang="ru-RU" b="1" i="1" dirty="0"/>
              <a:t> </a:t>
            </a:r>
            <a:endParaRPr lang="en-US" b="1" i="1" dirty="0" smtClean="0"/>
          </a:p>
          <a:p>
            <a:r>
              <a:rPr lang="ru-RU" b="1" i="1" dirty="0" err="1" smtClean="0"/>
              <a:t>ELEMENTS</a:t>
            </a:r>
            <a:endParaRPr lang="en-US" b="1" i="1" dirty="0" smtClean="0"/>
          </a:p>
          <a:p>
            <a:r>
              <a:rPr lang="ru-RU" b="1" i="1" dirty="0" smtClean="0"/>
              <a:t> </a:t>
            </a:r>
            <a:r>
              <a:rPr lang="ru-RU" b="1" i="1" dirty="0" err="1"/>
              <a:t>OF</a:t>
            </a:r>
            <a:r>
              <a:rPr lang="ru-RU" b="1" i="1" dirty="0"/>
              <a:t> </a:t>
            </a:r>
            <a:r>
              <a:rPr lang="ru-RU" b="1" i="1" dirty="0" err="1"/>
              <a:t>THE</a:t>
            </a:r>
            <a:r>
              <a:rPr lang="ru-RU" b="1" i="1" dirty="0"/>
              <a:t> </a:t>
            </a:r>
            <a:endParaRPr lang="en-US" b="1" i="1" dirty="0" smtClean="0"/>
          </a:p>
          <a:p>
            <a:r>
              <a:rPr lang="ru-RU" b="1" i="1" dirty="0" err="1" smtClean="0"/>
              <a:t>STRUCTURE</a:t>
            </a:r>
            <a:endParaRPr lang="ru-RU" b="1" i="1" dirty="0"/>
          </a:p>
        </p:txBody>
      </p:sp>
    </p:spTree>
    <p:extLst>
      <p:ext uri="{BB962C8B-B14F-4D97-AF65-F5344CB8AC3E}">
        <p14:creationId xmlns:p14="http://schemas.microsoft.com/office/powerpoint/2010/main" val="42100396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ChangeArrowheads="1"/>
          </p:cNvSpPr>
          <p:nvPr/>
        </p:nvSpPr>
        <p:spPr bwMode="auto">
          <a:xfrm>
            <a:off x="234950" y="184150"/>
            <a:ext cx="8729663" cy="436563"/>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pPr>
            <a:r>
              <a:rPr lang="en-US" altLang="ru-RU" sz="2000" b="1" dirty="0">
                <a:solidFill>
                  <a:schemeClr val="tx1"/>
                </a:solidFill>
                <a:latin typeface="Arial" charset="0"/>
              </a:rPr>
              <a:t>REGULATORY SUBSYSTEM</a:t>
            </a:r>
            <a:endParaRPr lang="ru-RU" altLang="ru-RU" sz="2000" b="1" dirty="0">
              <a:solidFill>
                <a:schemeClr val="tx1"/>
              </a:solidFill>
              <a:latin typeface="Arial" charset="0"/>
            </a:endParaRPr>
          </a:p>
        </p:txBody>
      </p:sp>
      <p:sp>
        <p:nvSpPr>
          <p:cNvPr id="12294" name="Text Box 21"/>
          <p:cNvSpPr txBox="1">
            <a:spLocks noChangeArrowheads="1"/>
          </p:cNvSpPr>
          <p:nvPr/>
        </p:nvSpPr>
        <p:spPr bwMode="auto">
          <a:xfrm>
            <a:off x="381000" y="765175"/>
            <a:ext cx="845820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en-US" altLang="ru-RU" b="1" dirty="0">
                <a:solidFill>
                  <a:schemeClr val="tx1"/>
                </a:solidFill>
              </a:rPr>
              <a:t>Political norms, moral principles and traditions that define and regulate the political life of society</a:t>
            </a:r>
            <a:endParaRPr lang="ru-RU" altLang="ru-RU" b="1" dirty="0">
              <a:solidFill>
                <a:schemeClr val="tx1"/>
              </a:solidFill>
            </a:endParaRPr>
          </a:p>
        </p:txBody>
      </p:sp>
      <p:sp>
        <p:nvSpPr>
          <p:cNvPr id="159766" name="AutoShape 22"/>
          <p:cNvSpPr>
            <a:spLocks noChangeArrowheads="1"/>
          </p:cNvSpPr>
          <p:nvPr/>
        </p:nvSpPr>
        <p:spPr bwMode="auto">
          <a:xfrm>
            <a:off x="1143000" y="1333500"/>
            <a:ext cx="6858000" cy="477838"/>
          </a:xfrm>
          <a:prstGeom prst="downArrow">
            <a:avLst>
              <a:gd name="adj1" fmla="val 50000"/>
              <a:gd name="adj2" fmla="val 25000"/>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flatTx/>
          </a:bodyPr>
          <a:lstStyle/>
          <a:p>
            <a:pPr algn="ctr" eaLnBrk="0" hangingPunct="0">
              <a:lnSpc>
                <a:spcPct val="80000"/>
              </a:lnSpc>
              <a:defRPr/>
            </a:pPr>
            <a:r>
              <a:rPr lang="en-US" b="1" dirty="0" smtClean="0">
                <a:solidFill>
                  <a:srgbClr val="FFFF00"/>
                </a:solidFill>
              </a:rPr>
              <a:t>STRUCTURE</a:t>
            </a:r>
            <a:endParaRPr lang="ru-RU" b="1" dirty="0">
              <a:solidFill>
                <a:srgbClr val="FFFF00"/>
              </a:solidFill>
            </a:endParaRPr>
          </a:p>
        </p:txBody>
      </p:sp>
      <p:sp>
        <p:nvSpPr>
          <p:cNvPr id="12296" name="Text Box 23"/>
          <p:cNvSpPr txBox="1">
            <a:spLocks noChangeArrowheads="1"/>
          </p:cNvSpPr>
          <p:nvPr/>
        </p:nvSpPr>
        <p:spPr bwMode="auto">
          <a:xfrm>
            <a:off x="228600" y="1952625"/>
            <a:ext cx="1809750" cy="31393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en-US" altLang="ru-RU" b="1" dirty="0">
                <a:solidFill>
                  <a:schemeClr val="tx1"/>
                </a:solidFill>
              </a:rPr>
              <a:t>Legal norms</a:t>
            </a:r>
            <a:endParaRPr lang="ru-RU" altLang="ru-RU" b="1" dirty="0">
              <a:solidFill>
                <a:schemeClr val="tx1"/>
              </a:solidFill>
            </a:endParaRPr>
          </a:p>
        </p:txBody>
      </p:sp>
      <p:sp>
        <p:nvSpPr>
          <p:cNvPr id="12297" name="Text Box 24"/>
          <p:cNvSpPr txBox="1">
            <a:spLocks noChangeArrowheads="1"/>
          </p:cNvSpPr>
          <p:nvPr/>
        </p:nvSpPr>
        <p:spPr bwMode="auto">
          <a:xfrm>
            <a:off x="2206625" y="1952625"/>
            <a:ext cx="2460625" cy="535531"/>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en-US" altLang="ru-RU" b="1" dirty="0">
                <a:solidFill>
                  <a:schemeClr val="tx1"/>
                </a:solidFill>
              </a:rPr>
              <a:t>Norms of activity of public organizations</a:t>
            </a:r>
            <a:endParaRPr lang="ru-RU" altLang="ru-RU" b="1" dirty="0">
              <a:solidFill>
                <a:schemeClr val="tx1"/>
              </a:solidFill>
            </a:endParaRPr>
          </a:p>
        </p:txBody>
      </p:sp>
      <p:sp>
        <p:nvSpPr>
          <p:cNvPr id="12298" name="Text Box 25"/>
          <p:cNvSpPr txBox="1">
            <a:spLocks noChangeArrowheads="1"/>
          </p:cNvSpPr>
          <p:nvPr/>
        </p:nvSpPr>
        <p:spPr bwMode="auto">
          <a:xfrm>
            <a:off x="4795838" y="1962150"/>
            <a:ext cx="2009775" cy="75713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en-US" altLang="ru-RU" b="1" dirty="0">
                <a:solidFill>
                  <a:schemeClr val="tx1"/>
                </a:solidFill>
              </a:rPr>
              <a:t>Unwritten customs, traditions</a:t>
            </a:r>
            <a:endParaRPr lang="ru-RU" altLang="ru-RU" b="1" dirty="0">
              <a:solidFill>
                <a:schemeClr val="tx1"/>
              </a:solidFill>
            </a:endParaRPr>
          </a:p>
        </p:txBody>
      </p:sp>
      <p:sp>
        <p:nvSpPr>
          <p:cNvPr id="12299" name="Text Box 26"/>
          <p:cNvSpPr txBox="1">
            <a:spLocks noChangeArrowheads="1"/>
          </p:cNvSpPr>
          <p:nvPr/>
        </p:nvSpPr>
        <p:spPr bwMode="auto">
          <a:xfrm>
            <a:off x="6908800" y="1952625"/>
            <a:ext cx="2038350" cy="757130"/>
          </a:xfrm>
          <a:prstGeom prst="rect">
            <a:avLst/>
          </a:prstGeom>
          <a:ln>
            <a:headEnd/>
            <a:tailEnd/>
          </a:ln>
        </p:spPr>
        <p:style>
          <a:lnRef idx="1">
            <a:schemeClr val="dk1"/>
          </a:lnRef>
          <a:fillRef idx="2">
            <a:schemeClr val="dk1"/>
          </a:fillRef>
          <a:effectRef idx="1">
            <a:schemeClr val="dk1"/>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en-US" altLang="ru-RU" b="1" dirty="0">
                <a:solidFill>
                  <a:schemeClr val="tx1"/>
                </a:solidFill>
              </a:rPr>
              <a:t>Ethical and moral principles and norms</a:t>
            </a:r>
            <a:endParaRPr lang="ru-RU" altLang="ru-RU" b="1" dirty="0">
              <a:solidFill>
                <a:schemeClr val="tx1"/>
              </a:solidFill>
            </a:endParaRPr>
          </a:p>
        </p:txBody>
      </p:sp>
      <p:sp>
        <p:nvSpPr>
          <p:cNvPr id="12300" name="Text Box 27"/>
          <p:cNvSpPr txBox="1">
            <a:spLocks noChangeArrowheads="1"/>
          </p:cNvSpPr>
          <p:nvPr/>
        </p:nvSpPr>
        <p:spPr bwMode="auto">
          <a:xfrm>
            <a:off x="212725" y="3527425"/>
            <a:ext cx="2743200" cy="31115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en-US" altLang="ru-RU" b="1" dirty="0" smtClean="0">
                <a:solidFill>
                  <a:schemeClr val="tx1"/>
                </a:solidFill>
              </a:rPr>
              <a:t>Constitution</a:t>
            </a:r>
            <a:endParaRPr lang="ru-RU" altLang="ru-RU" b="1" dirty="0">
              <a:solidFill>
                <a:schemeClr val="tx1"/>
              </a:solidFill>
            </a:endParaRPr>
          </a:p>
        </p:txBody>
      </p:sp>
      <p:sp>
        <p:nvSpPr>
          <p:cNvPr id="12301" name="Text Box 28"/>
          <p:cNvSpPr txBox="1">
            <a:spLocks noChangeArrowheads="1"/>
          </p:cNvSpPr>
          <p:nvPr/>
        </p:nvSpPr>
        <p:spPr bwMode="auto">
          <a:xfrm>
            <a:off x="3225800" y="3536950"/>
            <a:ext cx="2743200" cy="31115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en-US" altLang="ru-RU" b="1" dirty="0">
                <a:solidFill>
                  <a:schemeClr val="tx1"/>
                </a:solidFill>
              </a:rPr>
              <a:t>Regulatory acts</a:t>
            </a:r>
            <a:endParaRPr lang="ru-RU" altLang="ru-RU" b="1" dirty="0">
              <a:solidFill>
                <a:schemeClr val="tx1"/>
              </a:solidFill>
            </a:endParaRPr>
          </a:p>
        </p:txBody>
      </p:sp>
      <p:sp>
        <p:nvSpPr>
          <p:cNvPr id="12302" name="Text Box 29"/>
          <p:cNvSpPr txBox="1">
            <a:spLocks noChangeArrowheads="1"/>
          </p:cNvSpPr>
          <p:nvPr/>
        </p:nvSpPr>
        <p:spPr bwMode="auto">
          <a:xfrm>
            <a:off x="6210300" y="3549650"/>
            <a:ext cx="2743200" cy="31115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en-US" altLang="ru-RU" b="1" dirty="0" smtClean="0">
                <a:solidFill>
                  <a:schemeClr val="tx1"/>
                </a:solidFill>
              </a:rPr>
              <a:t>Laws</a:t>
            </a:r>
            <a:endParaRPr lang="ru-RU" altLang="ru-RU" b="1" dirty="0">
              <a:solidFill>
                <a:schemeClr val="tx1"/>
              </a:solidFill>
            </a:endParaRPr>
          </a:p>
        </p:txBody>
      </p:sp>
      <p:sp>
        <p:nvSpPr>
          <p:cNvPr id="12303" name="Line 30"/>
          <p:cNvSpPr>
            <a:spLocks noChangeShapeType="1"/>
          </p:cNvSpPr>
          <p:nvPr/>
        </p:nvSpPr>
        <p:spPr bwMode="auto">
          <a:xfrm>
            <a:off x="1116013" y="2609850"/>
            <a:ext cx="360362" cy="79216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a:lstStyle/>
          <a:p>
            <a:endParaRPr lang="ru-RU"/>
          </a:p>
        </p:txBody>
      </p:sp>
      <p:sp>
        <p:nvSpPr>
          <p:cNvPr id="12304" name="Line 31"/>
          <p:cNvSpPr>
            <a:spLocks noChangeShapeType="1"/>
          </p:cNvSpPr>
          <p:nvPr/>
        </p:nvSpPr>
        <p:spPr bwMode="auto">
          <a:xfrm>
            <a:off x="1187450" y="2609850"/>
            <a:ext cx="3455988" cy="79216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a:lstStyle/>
          <a:p>
            <a:endParaRPr lang="ru-RU"/>
          </a:p>
        </p:txBody>
      </p:sp>
      <p:sp>
        <p:nvSpPr>
          <p:cNvPr id="12305" name="Line 32"/>
          <p:cNvSpPr>
            <a:spLocks noChangeShapeType="1"/>
          </p:cNvSpPr>
          <p:nvPr/>
        </p:nvSpPr>
        <p:spPr bwMode="auto">
          <a:xfrm>
            <a:off x="1187450" y="2609850"/>
            <a:ext cx="6337300" cy="79216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a:lstStyle/>
          <a:p>
            <a:endParaRPr lang="ru-RU"/>
          </a:p>
        </p:txBody>
      </p:sp>
      <p:sp>
        <p:nvSpPr>
          <p:cNvPr id="12308" name="AutoShape 36"/>
          <p:cNvSpPr>
            <a:spLocks noChangeArrowheads="1"/>
          </p:cNvSpPr>
          <p:nvPr/>
        </p:nvSpPr>
        <p:spPr bwMode="auto">
          <a:xfrm>
            <a:off x="8899525" y="6592888"/>
            <a:ext cx="215900" cy="217487"/>
          </a:xfrm>
          <a:prstGeom prst="octagon">
            <a:avLst>
              <a:gd name="adj" fmla="val 29287"/>
            </a:avLst>
          </a:prstGeom>
          <a:solidFill>
            <a:schemeClr val="accent1"/>
          </a:soli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r>
              <a:rPr lang="ru-RU" altLang="ru-RU" sz="1400" b="1">
                <a:solidFill>
                  <a:schemeClr val="tx1"/>
                </a:solidFill>
                <a:latin typeface="Arial" charset="0"/>
              </a:rPr>
              <a:t>9</a:t>
            </a:r>
          </a:p>
        </p:txBody>
      </p:sp>
    </p:spTree>
    <p:extLst>
      <p:ext uri="{BB962C8B-B14F-4D97-AF65-F5344CB8AC3E}">
        <p14:creationId xmlns:p14="http://schemas.microsoft.com/office/powerpoint/2010/main" val="637713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234950" y="184150"/>
            <a:ext cx="8729663" cy="436563"/>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pPr>
            <a:r>
              <a:rPr lang="en-US" altLang="ru-RU" sz="2000" b="1" dirty="0">
                <a:solidFill>
                  <a:schemeClr val="tx1"/>
                </a:solidFill>
                <a:latin typeface="Arial" charset="0"/>
              </a:rPr>
              <a:t>THE COMMUNICATION SUBSYSTEM</a:t>
            </a:r>
            <a:endParaRPr lang="ru-RU" altLang="ru-RU" sz="2000" b="1" dirty="0">
              <a:solidFill>
                <a:schemeClr val="tx1"/>
              </a:solidFill>
              <a:latin typeface="Arial" charset="0"/>
            </a:endParaRPr>
          </a:p>
        </p:txBody>
      </p:sp>
      <p:sp>
        <p:nvSpPr>
          <p:cNvPr id="13318" name="Text Box 14"/>
          <p:cNvSpPr txBox="1">
            <a:spLocks noChangeArrowheads="1"/>
          </p:cNvSpPr>
          <p:nvPr/>
        </p:nvSpPr>
        <p:spPr bwMode="auto">
          <a:xfrm>
            <a:off x="304800" y="747713"/>
            <a:ext cx="8458200" cy="1323439"/>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r>
              <a:rPr lang="en-US" altLang="ru-RU" sz="2000" b="1" dirty="0">
                <a:solidFill>
                  <a:schemeClr val="tx1"/>
                </a:solidFill>
              </a:rPr>
              <a:t>The totality of relations and forms of interaction that develop between classes, social groups, nations, individuals, regarding their participation in the organization of the exercise and development of political power in connection with the formulation and implementation of policies</a:t>
            </a:r>
            <a:endParaRPr lang="ru-RU" altLang="ru-RU" sz="2000" b="1" dirty="0">
              <a:solidFill>
                <a:schemeClr val="tx1"/>
              </a:solidFill>
            </a:endParaRPr>
          </a:p>
        </p:txBody>
      </p:sp>
      <p:sp>
        <p:nvSpPr>
          <p:cNvPr id="13319" name="Text Box 15"/>
          <p:cNvSpPr txBox="1">
            <a:spLocks noChangeArrowheads="1"/>
          </p:cNvSpPr>
          <p:nvPr/>
        </p:nvSpPr>
        <p:spPr bwMode="auto">
          <a:xfrm>
            <a:off x="3236913" y="2836937"/>
            <a:ext cx="2743200" cy="6169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70000"/>
              </a:lnSpc>
            </a:pPr>
            <a:r>
              <a:rPr lang="en-US" altLang="ru-RU" sz="2400" b="1" dirty="0">
                <a:solidFill>
                  <a:schemeClr val="tx1"/>
                </a:solidFill>
              </a:rPr>
              <a:t>The main types (by social orientation)</a:t>
            </a:r>
            <a:endParaRPr lang="ru-RU" altLang="ru-RU" sz="2400" b="1" dirty="0">
              <a:solidFill>
                <a:schemeClr val="tx1"/>
              </a:solidFill>
            </a:endParaRPr>
          </a:p>
        </p:txBody>
      </p:sp>
      <p:sp>
        <p:nvSpPr>
          <p:cNvPr id="13320" name="Text Box 16"/>
          <p:cNvSpPr txBox="1">
            <a:spLocks noChangeArrowheads="1"/>
          </p:cNvSpPr>
          <p:nvPr/>
        </p:nvSpPr>
        <p:spPr bwMode="auto">
          <a:xfrm>
            <a:off x="287338" y="2571750"/>
            <a:ext cx="2133600" cy="1175771"/>
          </a:xfrm>
          <a:prstGeom prst="rect">
            <a:avLst/>
          </a:prstGeom>
          <a:ln>
            <a:headEnd/>
            <a:tailEnd/>
          </a:ln>
        </p:spPr>
        <p:style>
          <a:lnRef idx="1">
            <a:schemeClr val="dk1"/>
          </a:lnRef>
          <a:fillRef idx="2">
            <a:schemeClr val="dk1"/>
          </a:fillRef>
          <a:effectRef idx="1">
            <a:schemeClr val="dk1"/>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70000"/>
              </a:lnSpc>
            </a:pPr>
            <a:r>
              <a:rPr lang="en-US" altLang="ru-RU" sz="2000" b="1" dirty="0">
                <a:solidFill>
                  <a:schemeClr val="tx1"/>
                </a:solidFill>
              </a:rPr>
              <a:t>Political relations aimed at strengthening the existing political system</a:t>
            </a:r>
            <a:endParaRPr lang="ru-RU" altLang="ru-RU" sz="2000" b="1" dirty="0">
              <a:solidFill>
                <a:schemeClr val="tx1"/>
              </a:solidFill>
            </a:endParaRPr>
          </a:p>
        </p:txBody>
      </p:sp>
      <p:sp>
        <p:nvSpPr>
          <p:cNvPr id="13321" name="Text Box 17"/>
          <p:cNvSpPr txBox="1">
            <a:spLocks noChangeArrowheads="1"/>
          </p:cNvSpPr>
          <p:nvPr/>
        </p:nvSpPr>
        <p:spPr bwMode="auto">
          <a:xfrm>
            <a:off x="6706169" y="2456433"/>
            <a:ext cx="2133600" cy="1606658"/>
          </a:xfrm>
          <a:prstGeom prst="rect">
            <a:avLst/>
          </a:prstGeom>
          <a:ln>
            <a:headEnd/>
            <a:tailEnd/>
          </a:ln>
        </p:spPr>
        <p:style>
          <a:lnRef idx="1">
            <a:schemeClr val="dk1"/>
          </a:lnRef>
          <a:fillRef idx="2">
            <a:schemeClr val="dk1"/>
          </a:fillRef>
          <a:effectRef idx="1">
            <a:schemeClr val="dk1"/>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70000"/>
              </a:lnSpc>
            </a:pPr>
            <a:r>
              <a:rPr lang="en-US" altLang="ru-RU" sz="2000" b="1" dirty="0">
                <a:solidFill>
                  <a:schemeClr val="tx1"/>
                </a:solidFill>
              </a:rPr>
              <a:t>Political relations expressing the interests of opposition-moderate or revolutionary forces</a:t>
            </a:r>
            <a:endParaRPr lang="ru-RU" altLang="ru-RU" sz="2000" b="1" dirty="0">
              <a:solidFill>
                <a:schemeClr val="tx1"/>
              </a:solidFill>
            </a:endParaRPr>
          </a:p>
        </p:txBody>
      </p:sp>
      <p:sp>
        <p:nvSpPr>
          <p:cNvPr id="13323" name="AutoShape 19"/>
          <p:cNvSpPr>
            <a:spLocks noChangeArrowheads="1"/>
          </p:cNvSpPr>
          <p:nvPr/>
        </p:nvSpPr>
        <p:spPr bwMode="auto">
          <a:xfrm>
            <a:off x="5980113" y="3022600"/>
            <a:ext cx="679450" cy="689769"/>
          </a:xfrm>
          <a:prstGeom prst="rightArrow">
            <a:avLst>
              <a:gd name="adj1" fmla="val 50000"/>
              <a:gd name="adj2" fmla="val 25000"/>
            </a:avLst>
          </a:prstGeom>
          <a:solidFill>
            <a:srgbClr val="FF3300"/>
          </a:solidFill>
          <a:ln w="9525">
            <a:miter lim="800000"/>
            <a:headEnd/>
            <a:tailEnd/>
          </a:ln>
          <a:scene3d>
            <a:camera prst="legacyPerspectiveTop"/>
            <a:lightRig rig="legacyFlat3" dir="b"/>
          </a:scene3d>
          <a:sp3d extrusionH="887400" prstMaterial="legacyMatte">
            <a:bevelT w="13500" h="13500" prst="angle"/>
            <a:bevelB w="13500" h="13500" prst="angle"/>
            <a:extrusionClr>
              <a:srgbClr val="FF3300"/>
            </a:extrusionClr>
          </a:sp3d>
        </p:spPr>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13324" name="AutoShape 20"/>
          <p:cNvSpPr>
            <a:spLocks noChangeArrowheads="1"/>
          </p:cNvSpPr>
          <p:nvPr/>
        </p:nvSpPr>
        <p:spPr bwMode="auto">
          <a:xfrm>
            <a:off x="2587057" y="3147218"/>
            <a:ext cx="533400" cy="565151"/>
          </a:xfrm>
          <a:prstGeom prst="leftArrow">
            <a:avLst>
              <a:gd name="adj1" fmla="val 50000"/>
              <a:gd name="adj2" fmla="val 25000"/>
            </a:avLst>
          </a:prstGeom>
          <a:solidFill>
            <a:srgbClr val="FF3300"/>
          </a:solidFill>
          <a:ln w="9525">
            <a:miter lim="800000"/>
            <a:headEnd/>
            <a:tailEnd/>
          </a:ln>
          <a:scene3d>
            <a:camera prst="legacyPerspectiveTop"/>
            <a:lightRig rig="legacyFlat3" dir="b"/>
          </a:scene3d>
          <a:sp3d extrusionH="887400" prstMaterial="legacyMatte">
            <a:bevelT w="13500" h="13500" prst="angle"/>
            <a:bevelB w="13500" h="13500" prst="angle"/>
            <a:extrusionClr>
              <a:srgbClr val="FF3300"/>
            </a:extrusionClr>
          </a:sp3d>
        </p:spPr>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Tree>
    <p:extLst>
      <p:ext uri="{BB962C8B-B14F-4D97-AF65-F5344CB8AC3E}">
        <p14:creationId xmlns:p14="http://schemas.microsoft.com/office/powerpoint/2010/main" val="61866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234950" y="184150"/>
            <a:ext cx="8729663" cy="436563"/>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pPr>
            <a:r>
              <a:rPr lang="ru-RU" altLang="ru-RU" sz="2000" b="1">
                <a:solidFill>
                  <a:schemeClr val="tx1"/>
                </a:solidFill>
                <a:latin typeface="Arial" charset="0"/>
              </a:rPr>
              <a:t>IDEOLOGICAL SUBSYSTEM</a:t>
            </a:r>
          </a:p>
        </p:txBody>
      </p:sp>
      <p:sp>
        <p:nvSpPr>
          <p:cNvPr id="11270" name="Text Box 41"/>
          <p:cNvSpPr txBox="1">
            <a:spLocks noChangeArrowheads="1"/>
          </p:cNvSpPr>
          <p:nvPr/>
        </p:nvSpPr>
        <p:spPr bwMode="auto">
          <a:xfrm>
            <a:off x="250825" y="692150"/>
            <a:ext cx="8677275" cy="584775"/>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en-US" altLang="ru-RU" sz="2000" b="1" dirty="0">
                <a:solidFill>
                  <a:schemeClr val="tx1"/>
                </a:solidFill>
              </a:rPr>
              <a:t>A set of political ideas, views, ideas, and feelings of participants in the political life of society that differ in their content</a:t>
            </a:r>
            <a:endParaRPr lang="ru-RU" altLang="ru-RU" sz="2000" b="1" dirty="0">
              <a:solidFill>
                <a:schemeClr val="tx1"/>
              </a:solidFill>
            </a:endParaRPr>
          </a:p>
        </p:txBody>
      </p:sp>
      <p:sp>
        <p:nvSpPr>
          <p:cNvPr id="11271" name="Text Box 42"/>
          <p:cNvSpPr txBox="1">
            <a:spLocks noChangeArrowheads="1"/>
          </p:cNvSpPr>
          <p:nvPr/>
        </p:nvSpPr>
        <p:spPr bwMode="auto">
          <a:xfrm>
            <a:off x="603250" y="2025650"/>
            <a:ext cx="2438400" cy="5355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Individual ideas and views</a:t>
            </a:r>
          </a:p>
        </p:txBody>
      </p:sp>
      <p:sp>
        <p:nvSpPr>
          <p:cNvPr id="11272" name="Text Box 43"/>
          <p:cNvSpPr txBox="1">
            <a:spLocks noChangeArrowheads="1"/>
          </p:cNvSpPr>
          <p:nvPr/>
        </p:nvSpPr>
        <p:spPr bwMode="auto">
          <a:xfrm>
            <a:off x="3355975" y="2047875"/>
            <a:ext cx="2667000" cy="7493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u="sng" dirty="0">
                <a:solidFill>
                  <a:schemeClr val="tx1"/>
                </a:solidFill>
              </a:rPr>
              <a:t>Theoretical </a:t>
            </a:r>
            <a:r>
              <a:rPr lang="ru-RU" altLang="ru-RU" b="1" dirty="0">
                <a:solidFill>
                  <a:schemeClr val="tx1"/>
                </a:solidFill>
              </a:rPr>
              <a:t>Political ideology</a:t>
            </a:r>
            <a:endParaRPr lang="ru-RU" altLang="ru-RU" dirty="0">
              <a:solidFill>
                <a:schemeClr val="tx1"/>
              </a:solidFill>
            </a:endParaRPr>
          </a:p>
        </p:txBody>
      </p:sp>
      <p:sp>
        <p:nvSpPr>
          <p:cNvPr id="11273" name="Text Box 44"/>
          <p:cNvSpPr txBox="1">
            <a:spLocks noChangeArrowheads="1"/>
          </p:cNvSpPr>
          <p:nvPr/>
        </p:nvSpPr>
        <p:spPr bwMode="auto">
          <a:xfrm>
            <a:off x="6289675" y="2033588"/>
            <a:ext cx="2667000" cy="7493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u="sng">
                <a:solidFill>
                  <a:schemeClr val="tx1"/>
                </a:solidFill>
              </a:rPr>
              <a:t>Empirical </a:t>
            </a:r>
            <a:r>
              <a:rPr lang="ru-RU" altLang="ru-RU" b="1">
                <a:solidFill>
                  <a:schemeClr val="tx1"/>
                </a:solidFill>
              </a:rPr>
              <a:t>Political psychology</a:t>
            </a:r>
            <a:endParaRPr lang="ru-RU" altLang="ru-RU">
              <a:solidFill>
                <a:schemeClr val="tx1"/>
              </a:solidFill>
            </a:endParaRPr>
          </a:p>
        </p:txBody>
      </p:sp>
      <p:sp>
        <p:nvSpPr>
          <p:cNvPr id="158765" name="AutoShape 45"/>
          <p:cNvSpPr>
            <a:spLocks noChangeArrowheads="1"/>
          </p:cNvSpPr>
          <p:nvPr/>
        </p:nvSpPr>
        <p:spPr bwMode="auto">
          <a:xfrm>
            <a:off x="412750" y="1328738"/>
            <a:ext cx="2801938" cy="457200"/>
          </a:xfrm>
          <a:prstGeom prst="downArrow">
            <a:avLst>
              <a:gd name="adj1" fmla="val 50000"/>
              <a:gd name="adj2" fmla="val 25000"/>
            </a:avLst>
          </a:prstGeom>
          <a:gradFill rotWithShape="0">
            <a:gsLst>
              <a:gs pos="0">
                <a:schemeClr val="accent1"/>
              </a:gs>
              <a:gs pos="100000">
                <a:schemeClr val="accent1">
                  <a:gamma/>
                  <a:shade val="46275"/>
                  <a:invGamma/>
                </a:schemeClr>
              </a:gs>
            </a:gsLst>
            <a:path path="rect">
              <a:fillToRect l="50000" t="50000" r="50000" b="50000"/>
            </a:path>
          </a:gradFill>
          <a:ln w="38100">
            <a:solidFill>
              <a:srgbClr val="FFFFFF"/>
            </a:solidFill>
            <a:miter lim="800000"/>
            <a:headEnd/>
            <a:tailEnd/>
          </a:ln>
          <a:effectLst/>
        </p:spPr>
        <p:txBody>
          <a:bodyPr wrap="none" anchor="ctr"/>
          <a:lstStyle/>
          <a:p>
            <a:pPr algn="ctr" eaLnBrk="0" hangingPunct="0">
              <a:lnSpc>
                <a:spcPct val="80000"/>
              </a:lnSpc>
              <a:defRPr/>
            </a:pPr>
            <a:r>
              <a:rPr lang="ru-RU" b="1" dirty="0">
                <a:solidFill>
                  <a:srgbClr val="FFFF00"/>
                </a:solidFill>
                <a:latin typeface="Courier New" pitchFamily="49" charset="0"/>
              </a:rPr>
              <a:t>structure</a:t>
            </a:r>
          </a:p>
        </p:txBody>
      </p:sp>
      <p:sp>
        <p:nvSpPr>
          <p:cNvPr id="158766" name="AutoShape 46"/>
          <p:cNvSpPr>
            <a:spLocks noChangeArrowheads="1"/>
          </p:cNvSpPr>
          <p:nvPr/>
        </p:nvSpPr>
        <p:spPr bwMode="auto">
          <a:xfrm>
            <a:off x="5148064" y="1328738"/>
            <a:ext cx="3322836" cy="609600"/>
          </a:xfrm>
          <a:prstGeom prst="downArrow">
            <a:avLst>
              <a:gd name="adj1" fmla="val 50000"/>
              <a:gd name="adj2" fmla="val 25000"/>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eaLnBrk="0" hangingPunct="0">
              <a:lnSpc>
                <a:spcPct val="80000"/>
              </a:lnSpc>
              <a:defRPr/>
            </a:pPr>
            <a:r>
              <a:rPr lang="ru-RU" b="1" dirty="0">
                <a:solidFill>
                  <a:schemeClr val="tx1"/>
                </a:solidFill>
                <a:latin typeface="Courier New" pitchFamily="49" charset="0"/>
              </a:rPr>
              <a:t>LEVELS</a:t>
            </a:r>
          </a:p>
        </p:txBody>
      </p:sp>
      <p:sp>
        <p:nvSpPr>
          <p:cNvPr id="11276" name="Text Box 47"/>
          <p:cNvSpPr txBox="1">
            <a:spLocks noChangeArrowheads="1"/>
          </p:cNvSpPr>
          <p:nvPr/>
        </p:nvSpPr>
        <p:spPr bwMode="auto">
          <a:xfrm>
            <a:off x="603250" y="2790825"/>
            <a:ext cx="2438400" cy="75713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Class (group) views</a:t>
            </a:r>
          </a:p>
        </p:txBody>
      </p:sp>
      <p:sp>
        <p:nvSpPr>
          <p:cNvPr id="11277" name="Text Box 48"/>
          <p:cNvSpPr txBox="1">
            <a:spLocks noChangeArrowheads="1"/>
          </p:cNvSpPr>
          <p:nvPr/>
        </p:nvSpPr>
        <p:spPr bwMode="auto">
          <a:xfrm>
            <a:off x="603250" y="3798888"/>
            <a:ext cx="2438400" cy="978729"/>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Universal (inter-class, group) views</a:t>
            </a:r>
          </a:p>
        </p:txBody>
      </p:sp>
      <p:sp>
        <p:nvSpPr>
          <p:cNvPr id="11278" name="Line 49"/>
          <p:cNvSpPr>
            <a:spLocks noChangeShapeType="1"/>
          </p:cNvSpPr>
          <p:nvPr/>
        </p:nvSpPr>
        <p:spPr bwMode="auto">
          <a:xfrm>
            <a:off x="317500" y="4437063"/>
            <a:ext cx="228600" cy="0"/>
          </a:xfrm>
          <a:prstGeom prst="line">
            <a:avLst/>
          </a:prstGeom>
          <a:noFill/>
          <a:ln w="38100">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1279" name="Line 50"/>
          <p:cNvSpPr>
            <a:spLocks noChangeShapeType="1"/>
          </p:cNvSpPr>
          <p:nvPr/>
        </p:nvSpPr>
        <p:spPr bwMode="auto">
          <a:xfrm>
            <a:off x="317500" y="3284538"/>
            <a:ext cx="228600" cy="0"/>
          </a:xfrm>
          <a:prstGeom prst="line">
            <a:avLst/>
          </a:prstGeom>
          <a:noFill/>
          <a:ln w="38100">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1280" name="Line 51"/>
          <p:cNvSpPr>
            <a:spLocks noChangeShapeType="1"/>
          </p:cNvSpPr>
          <p:nvPr/>
        </p:nvSpPr>
        <p:spPr bwMode="auto">
          <a:xfrm>
            <a:off x="311150" y="2411413"/>
            <a:ext cx="228600" cy="0"/>
          </a:xfrm>
          <a:prstGeom prst="line">
            <a:avLst/>
          </a:prstGeom>
          <a:noFill/>
          <a:ln w="38100">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1281" name="Line 52"/>
          <p:cNvSpPr>
            <a:spLocks noChangeShapeType="1"/>
          </p:cNvSpPr>
          <p:nvPr/>
        </p:nvSpPr>
        <p:spPr bwMode="auto">
          <a:xfrm>
            <a:off x="311150" y="1925638"/>
            <a:ext cx="1524000" cy="0"/>
          </a:xfrm>
          <a:prstGeom prst="line">
            <a:avLst/>
          </a:prstGeom>
          <a:noFill/>
          <a:ln w="38100">
            <a:solidFill>
              <a:srgbClr val="FFFFFF"/>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1282" name="Text Box 53"/>
          <p:cNvSpPr txBox="1">
            <a:spLocks noChangeArrowheads="1"/>
          </p:cNvSpPr>
          <p:nvPr/>
        </p:nvSpPr>
        <p:spPr bwMode="auto">
          <a:xfrm>
            <a:off x="3298825" y="3654425"/>
            <a:ext cx="1295400" cy="3139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Views</a:t>
            </a:r>
          </a:p>
        </p:txBody>
      </p:sp>
      <p:sp>
        <p:nvSpPr>
          <p:cNvPr id="11283" name="Text Box 54"/>
          <p:cNvSpPr txBox="1">
            <a:spLocks noChangeArrowheads="1"/>
          </p:cNvSpPr>
          <p:nvPr/>
        </p:nvSpPr>
        <p:spPr bwMode="auto">
          <a:xfrm>
            <a:off x="3041650" y="4121150"/>
            <a:ext cx="1552575" cy="3139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square">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Principles</a:t>
            </a:r>
          </a:p>
        </p:txBody>
      </p:sp>
      <p:sp>
        <p:nvSpPr>
          <p:cNvPr id="11284" name="Text Box 55"/>
          <p:cNvSpPr txBox="1">
            <a:spLocks noChangeArrowheads="1"/>
          </p:cNvSpPr>
          <p:nvPr/>
        </p:nvSpPr>
        <p:spPr bwMode="auto">
          <a:xfrm>
            <a:off x="3298825" y="4597400"/>
            <a:ext cx="1295400" cy="3139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Ideas</a:t>
            </a:r>
          </a:p>
        </p:txBody>
      </p:sp>
      <p:sp>
        <p:nvSpPr>
          <p:cNvPr id="11285" name="Text Box 56"/>
          <p:cNvSpPr txBox="1">
            <a:spLocks noChangeArrowheads="1"/>
          </p:cNvSpPr>
          <p:nvPr/>
        </p:nvSpPr>
        <p:spPr bwMode="auto">
          <a:xfrm>
            <a:off x="4708525" y="3654425"/>
            <a:ext cx="1257300" cy="3139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Slogans</a:t>
            </a:r>
          </a:p>
        </p:txBody>
      </p:sp>
      <p:sp>
        <p:nvSpPr>
          <p:cNvPr id="11286" name="Text Box 57"/>
          <p:cNvSpPr txBox="1">
            <a:spLocks noChangeArrowheads="1"/>
          </p:cNvSpPr>
          <p:nvPr/>
        </p:nvSpPr>
        <p:spPr bwMode="auto">
          <a:xfrm>
            <a:off x="4708525" y="4121150"/>
            <a:ext cx="1257300" cy="3139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Ideals</a:t>
            </a:r>
          </a:p>
        </p:txBody>
      </p:sp>
      <p:sp>
        <p:nvSpPr>
          <p:cNvPr id="11287" name="Text Box 58"/>
          <p:cNvSpPr txBox="1">
            <a:spLocks noChangeArrowheads="1"/>
          </p:cNvSpPr>
          <p:nvPr/>
        </p:nvSpPr>
        <p:spPr bwMode="auto">
          <a:xfrm>
            <a:off x="4708525" y="4597400"/>
            <a:ext cx="1257300" cy="3139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Theories</a:t>
            </a:r>
          </a:p>
        </p:txBody>
      </p:sp>
      <p:sp>
        <p:nvSpPr>
          <p:cNvPr id="11288" name="Text Box 59"/>
          <p:cNvSpPr txBox="1">
            <a:spLocks noChangeArrowheads="1"/>
          </p:cNvSpPr>
          <p:nvPr/>
        </p:nvSpPr>
        <p:spPr bwMode="auto">
          <a:xfrm>
            <a:off x="6227763" y="3654425"/>
            <a:ext cx="1439862" cy="3139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Feelings</a:t>
            </a:r>
          </a:p>
        </p:txBody>
      </p:sp>
      <p:sp>
        <p:nvSpPr>
          <p:cNvPr id="11289" name="Text Box 60"/>
          <p:cNvSpPr txBox="1">
            <a:spLocks noChangeArrowheads="1"/>
          </p:cNvSpPr>
          <p:nvPr/>
        </p:nvSpPr>
        <p:spPr bwMode="auto">
          <a:xfrm>
            <a:off x="6227763" y="4121150"/>
            <a:ext cx="1439862" cy="3139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Moods</a:t>
            </a:r>
          </a:p>
        </p:txBody>
      </p:sp>
      <p:sp>
        <p:nvSpPr>
          <p:cNvPr id="11290" name="Text Box 61"/>
          <p:cNvSpPr txBox="1">
            <a:spLocks noChangeArrowheads="1"/>
          </p:cNvSpPr>
          <p:nvPr/>
        </p:nvSpPr>
        <p:spPr bwMode="auto">
          <a:xfrm>
            <a:off x="6227763" y="4597400"/>
            <a:ext cx="1439862" cy="535531"/>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Prejudices</a:t>
            </a:r>
          </a:p>
        </p:txBody>
      </p:sp>
      <p:sp>
        <p:nvSpPr>
          <p:cNvPr id="11291" name="Text Box 62"/>
          <p:cNvSpPr txBox="1">
            <a:spLocks noChangeArrowheads="1"/>
          </p:cNvSpPr>
          <p:nvPr/>
        </p:nvSpPr>
        <p:spPr bwMode="auto">
          <a:xfrm>
            <a:off x="7740650" y="3654425"/>
            <a:ext cx="1193800" cy="3139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Emotions</a:t>
            </a:r>
          </a:p>
        </p:txBody>
      </p:sp>
      <p:sp>
        <p:nvSpPr>
          <p:cNvPr id="11292" name="Text Box 63"/>
          <p:cNvSpPr txBox="1">
            <a:spLocks noChangeArrowheads="1"/>
          </p:cNvSpPr>
          <p:nvPr/>
        </p:nvSpPr>
        <p:spPr bwMode="auto">
          <a:xfrm>
            <a:off x="7740650" y="4121150"/>
            <a:ext cx="1193800" cy="3139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Opinions</a:t>
            </a:r>
          </a:p>
        </p:txBody>
      </p:sp>
      <p:sp>
        <p:nvSpPr>
          <p:cNvPr id="11293" name="Text Box 64"/>
          <p:cNvSpPr txBox="1">
            <a:spLocks noChangeArrowheads="1"/>
          </p:cNvSpPr>
          <p:nvPr/>
        </p:nvSpPr>
        <p:spPr bwMode="auto">
          <a:xfrm>
            <a:off x="7740650" y="4597400"/>
            <a:ext cx="1193800" cy="535531"/>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Traditions</a:t>
            </a:r>
          </a:p>
        </p:txBody>
      </p:sp>
      <p:sp>
        <p:nvSpPr>
          <p:cNvPr id="11294" name="AutoShape 65"/>
          <p:cNvSpPr>
            <a:spLocks noChangeArrowheads="1"/>
          </p:cNvSpPr>
          <p:nvPr/>
        </p:nvSpPr>
        <p:spPr bwMode="auto">
          <a:xfrm>
            <a:off x="4211960" y="2924175"/>
            <a:ext cx="567370" cy="568325"/>
          </a:xfrm>
          <a:prstGeom prst="downArrow">
            <a:avLst>
              <a:gd name="adj1" fmla="val 50000"/>
              <a:gd name="adj2" fmla="val 25000"/>
            </a:avLst>
          </a:prstGeom>
          <a:solidFill>
            <a:srgbClr val="FF3300"/>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FF3300"/>
            </a:extrusionClr>
          </a:sp3d>
        </p:spPr>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11295" name="AutoShape 66"/>
          <p:cNvSpPr>
            <a:spLocks noChangeArrowheads="1"/>
          </p:cNvSpPr>
          <p:nvPr/>
        </p:nvSpPr>
        <p:spPr bwMode="auto">
          <a:xfrm>
            <a:off x="7380312" y="2924175"/>
            <a:ext cx="648072" cy="568325"/>
          </a:xfrm>
          <a:prstGeom prst="downArrow">
            <a:avLst>
              <a:gd name="adj1" fmla="val 50000"/>
              <a:gd name="adj2" fmla="val 25000"/>
            </a:avLst>
          </a:prstGeom>
          <a:solidFill>
            <a:srgbClr val="FF3300"/>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FF3300"/>
            </a:extrusionClr>
          </a:sp3d>
        </p:spPr>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11296" name="Line 67"/>
          <p:cNvSpPr>
            <a:spLocks noChangeShapeType="1"/>
          </p:cNvSpPr>
          <p:nvPr/>
        </p:nvSpPr>
        <p:spPr bwMode="auto">
          <a:xfrm>
            <a:off x="1835150" y="1773238"/>
            <a:ext cx="0" cy="14287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1297" name="Line 68"/>
          <p:cNvSpPr>
            <a:spLocks noChangeShapeType="1"/>
          </p:cNvSpPr>
          <p:nvPr/>
        </p:nvSpPr>
        <p:spPr bwMode="auto">
          <a:xfrm>
            <a:off x="323850" y="1925638"/>
            <a:ext cx="0" cy="252095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1298" name="WordArt 69"/>
          <p:cNvSpPr>
            <a:spLocks noChangeArrowheads="1" noChangeShapeType="1" noTextEdit="1"/>
          </p:cNvSpPr>
          <p:nvPr/>
        </p:nvSpPr>
        <p:spPr bwMode="auto">
          <a:xfrm>
            <a:off x="5364163" y="2997200"/>
            <a:ext cx="1439862" cy="495300"/>
          </a:xfrm>
          <a:prstGeom prst="rect">
            <a:avLst/>
          </a:prstGeom>
        </p:spPr>
        <p:txBody>
          <a:bodyPr wrap="none" fromWordArt="1">
            <a:prstTxWarp prst="textPlain">
              <a:avLst>
                <a:gd name="adj" fmla="val 50000"/>
              </a:avLst>
            </a:prstTxWarp>
          </a:bodyPr>
          <a:lstStyle/>
          <a:p>
            <a:pPr algn="ctr"/>
            <a:r>
              <a:rPr lang="ru-RU" sz="1600" kern="10" dirty="0">
                <a:ln w="19050">
                  <a:solidFill>
                    <a:srgbClr val="99CCFF"/>
                  </a:solidFill>
                  <a:round/>
                  <a:headEnd/>
                  <a:tailEnd/>
                </a:ln>
                <a:solidFill>
                  <a:srgbClr val="FFFF00"/>
                </a:solidFill>
                <a:effectLst>
                  <a:outerShdw dist="35921" dir="2700000" algn="ctr" rotWithShape="0">
                    <a:srgbClr val="990000"/>
                  </a:outerShdw>
                </a:effectLst>
                <a:latin typeface="Impact"/>
              </a:rPr>
              <a:t>FORMS </a:t>
            </a:r>
          </a:p>
          <a:p>
            <a:pPr algn="ctr"/>
            <a:r>
              <a:rPr lang="ru-RU" sz="1600" kern="10" dirty="0">
                <a:ln w="19050">
                  <a:solidFill>
                    <a:srgbClr val="99CCFF"/>
                  </a:solidFill>
                  <a:round/>
                  <a:headEnd/>
                  <a:tailEnd/>
                </a:ln>
                <a:solidFill>
                  <a:srgbClr val="FFFF00"/>
                </a:solidFill>
                <a:effectLst>
                  <a:outerShdw dist="35921" dir="2700000" algn="ctr" rotWithShape="0">
                    <a:srgbClr val="990000"/>
                  </a:outerShdw>
                </a:effectLst>
                <a:latin typeface="Impact"/>
              </a:rPr>
              <a:t>MANIFESTATIONS</a:t>
            </a:r>
          </a:p>
        </p:txBody>
      </p:sp>
    </p:spTree>
    <p:extLst>
      <p:ext uri="{BB962C8B-B14F-4D97-AF65-F5344CB8AC3E}">
        <p14:creationId xmlns:p14="http://schemas.microsoft.com/office/powerpoint/2010/main" val="23709578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ChangeArrowheads="1"/>
          </p:cNvSpPr>
          <p:nvPr/>
        </p:nvSpPr>
        <p:spPr bwMode="auto">
          <a:xfrm>
            <a:off x="234950" y="184150"/>
            <a:ext cx="8729663" cy="436563"/>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pPr>
            <a:r>
              <a:rPr lang="ru-RU" altLang="ru-RU" sz="2000" b="1">
                <a:solidFill>
                  <a:schemeClr val="tx1"/>
                </a:solidFill>
                <a:latin typeface="Arial" charset="0"/>
              </a:rPr>
              <a:t>CULTURAL SUBSYSTEM</a:t>
            </a:r>
          </a:p>
        </p:txBody>
      </p:sp>
      <p:sp>
        <p:nvSpPr>
          <p:cNvPr id="14342" name="Text Box 14"/>
          <p:cNvSpPr txBox="1">
            <a:spLocks noChangeArrowheads="1"/>
          </p:cNvSpPr>
          <p:nvPr/>
        </p:nvSpPr>
        <p:spPr bwMode="auto">
          <a:xfrm>
            <a:off x="107505" y="684213"/>
            <a:ext cx="9007920" cy="738664"/>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70000"/>
              </a:lnSpc>
            </a:pPr>
            <a:r>
              <a:rPr lang="ru-RU" altLang="ru-RU" sz="2000" b="1" dirty="0">
                <a:solidFill>
                  <a:schemeClr val="tx1"/>
                </a:solidFill>
              </a:rPr>
              <a:t>An integrating factor of the political system, a complex of ingrained patterns (stereotypes) of political ideas, value orientations, and political behavior typical of a given society </a:t>
            </a:r>
          </a:p>
        </p:txBody>
      </p:sp>
      <p:sp>
        <p:nvSpPr>
          <p:cNvPr id="14343" name="Text Box 15"/>
          <p:cNvSpPr txBox="1">
            <a:spLocks noChangeArrowheads="1"/>
          </p:cNvSpPr>
          <p:nvPr/>
        </p:nvSpPr>
        <p:spPr bwMode="auto">
          <a:xfrm>
            <a:off x="381000" y="1879600"/>
            <a:ext cx="2667000" cy="1089529"/>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90000"/>
              </a:lnSpc>
            </a:pPr>
            <a:r>
              <a:rPr lang="ru-RU" altLang="ru-RU" b="1" dirty="0">
                <a:solidFill>
                  <a:schemeClr val="tx1"/>
                </a:solidFill>
              </a:rPr>
              <a:t>The strength of the social base of political power of the ruling elite </a:t>
            </a:r>
          </a:p>
        </p:txBody>
      </p:sp>
      <p:sp>
        <p:nvSpPr>
          <p:cNvPr id="14344" name="Text Box 16"/>
          <p:cNvSpPr txBox="1">
            <a:spLocks noChangeArrowheads="1"/>
          </p:cNvSpPr>
          <p:nvPr/>
        </p:nvSpPr>
        <p:spPr bwMode="auto">
          <a:xfrm>
            <a:off x="3324225" y="1851025"/>
            <a:ext cx="2667000" cy="223086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70000"/>
              </a:lnSpc>
            </a:pPr>
            <a:r>
              <a:rPr lang="ru-RU" altLang="ru-RU" b="1">
                <a:solidFill>
                  <a:schemeClr val="tx1"/>
                </a:solidFill>
              </a:rPr>
              <a:t>Unity of different strata of the population through establishing links between participants in the political process both "horizontally" and "vertically" in accordance with the hierarchy of the political system </a:t>
            </a:r>
          </a:p>
        </p:txBody>
      </p:sp>
      <p:sp>
        <p:nvSpPr>
          <p:cNvPr id="14345" name="Text Box 17"/>
          <p:cNvSpPr txBox="1">
            <a:spLocks noChangeArrowheads="1"/>
          </p:cNvSpPr>
          <p:nvPr/>
        </p:nvSpPr>
        <p:spPr bwMode="auto">
          <a:xfrm>
            <a:off x="6238875" y="1841500"/>
            <a:ext cx="2768600" cy="2308324"/>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dirty="0">
                <a:solidFill>
                  <a:schemeClr val="tx1"/>
                </a:solidFill>
              </a:rPr>
              <a:t>The ability to anticipate the population's reaction to political and managerial decisions made by creating conditions for the effective development of the political system and society as a whole </a:t>
            </a:r>
          </a:p>
        </p:txBody>
      </p:sp>
      <p:sp>
        <p:nvSpPr>
          <p:cNvPr id="162834" name="AutoShape 18"/>
          <p:cNvSpPr>
            <a:spLocks noChangeArrowheads="1"/>
          </p:cNvSpPr>
          <p:nvPr/>
        </p:nvSpPr>
        <p:spPr bwMode="auto">
          <a:xfrm>
            <a:off x="1714500" y="1397000"/>
            <a:ext cx="5943575" cy="444500"/>
          </a:xfrm>
          <a:prstGeom prst="downArrow">
            <a:avLst>
              <a:gd name="adj1" fmla="val 50000"/>
              <a:gd name="adj2" fmla="val 25000"/>
            </a:avLst>
          </a:prstGeom>
          <a:gradFill rotWithShape="1">
            <a:gsLst>
              <a:gs pos="0">
                <a:schemeClr val="bg1"/>
              </a:gs>
              <a:gs pos="100000">
                <a:srgbClr val="FF66CC"/>
              </a:gs>
            </a:gsLst>
            <a:path path="rect">
              <a:fillToRect l="50000" t="50000" r="50000" b="50000"/>
            </a:path>
          </a:gradFill>
          <a:ln w="9525">
            <a:solidFill>
              <a:schemeClr val="tx1"/>
            </a:solidFill>
            <a:miter lim="800000"/>
            <a:headEnd/>
            <a:tailEnd/>
          </a:ln>
          <a:effectLst/>
        </p:spPr>
        <p:txBody>
          <a:bodyPr wrap="none" anchor="ctr"/>
          <a:lstStyle/>
          <a:p>
            <a:pPr algn="ctr" eaLnBrk="0" hangingPunct="0">
              <a:lnSpc>
                <a:spcPct val="70000"/>
              </a:lnSpc>
              <a:defRPr/>
            </a:pPr>
            <a:r>
              <a:rPr lang="ru-RU" b="1">
                <a:solidFill>
                  <a:schemeClr val="tx1"/>
                </a:solidFill>
                <a:effectLst>
                  <a:outerShdw blurRad="38100" dist="38100" dir="2700000" algn="tl">
                    <a:srgbClr val="FFFFFF"/>
                  </a:outerShdw>
                </a:effectLst>
              </a:rPr>
              <a:t>PROVIDES</a:t>
            </a:r>
          </a:p>
        </p:txBody>
      </p:sp>
      <p:sp>
        <p:nvSpPr>
          <p:cNvPr id="14347" name="Text Box 19"/>
          <p:cNvSpPr txBox="1">
            <a:spLocks noChangeArrowheads="1"/>
          </p:cNvSpPr>
          <p:nvPr/>
        </p:nvSpPr>
        <p:spPr bwMode="auto">
          <a:xfrm>
            <a:off x="315913" y="4151313"/>
            <a:ext cx="8610600" cy="87357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70000"/>
              </a:lnSpc>
            </a:pPr>
            <a:r>
              <a:rPr lang="ru-RU" altLang="ru-RU" b="1">
                <a:solidFill>
                  <a:schemeClr val="tx1"/>
                </a:solidFill>
              </a:rPr>
              <a:t>Stability of the political system of society through the achievement of consensus on the basis of generally accepted political and cultural values within the existing political system and the political system chosen by society </a:t>
            </a:r>
          </a:p>
        </p:txBody>
      </p:sp>
      <p:sp>
        <p:nvSpPr>
          <p:cNvPr id="14348" name="Text Box 20"/>
          <p:cNvSpPr txBox="1">
            <a:spLocks noChangeArrowheads="1"/>
          </p:cNvSpPr>
          <p:nvPr/>
        </p:nvSpPr>
        <p:spPr bwMode="auto">
          <a:xfrm>
            <a:off x="371475" y="2932113"/>
            <a:ext cx="2667000" cy="978729"/>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a:lnSpc>
                <a:spcPct val="80000"/>
              </a:lnSpc>
            </a:pPr>
            <a:r>
              <a:rPr lang="ru-RU" altLang="ru-RU" b="1">
                <a:solidFill>
                  <a:schemeClr val="tx1"/>
                </a:solidFill>
              </a:rPr>
              <a:t>Reproduction of the political life of society on the basis of continuity </a:t>
            </a:r>
          </a:p>
        </p:txBody>
      </p:sp>
      <p:sp>
        <p:nvSpPr>
          <p:cNvPr id="14351" name="AutoShape 24"/>
          <p:cNvSpPr>
            <a:spLocks noChangeArrowheads="1"/>
          </p:cNvSpPr>
          <p:nvPr/>
        </p:nvSpPr>
        <p:spPr bwMode="auto">
          <a:xfrm>
            <a:off x="8899525" y="6592888"/>
            <a:ext cx="215900" cy="217487"/>
          </a:xfrm>
          <a:prstGeom prst="octagon">
            <a:avLst>
              <a:gd name="adj" fmla="val 29287"/>
            </a:avLst>
          </a:prstGeom>
          <a:solidFill>
            <a:schemeClr val="accent1"/>
          </a:soli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r>
              <a:rPr lang="ru-RU" altLang="ru-RU" sz="1400" b="1">
                <a:solidFill>
                  <a:schemeClr val="tx1"/>
                </a:solidFill>
                <a:latin typeface="Arial" charset="0"/>
              </a:rPr>
              <a:t>11</a:t>
            </a:r>
          </a:p>
        </p:txBody>
      </p:sp>
    </p:spTree>
    <p:extLst>
      <p:ext uri="{BB962C8B-B14F-4D97-AF65-F5344CB8AC3E}">
        <p14:creationId xmlns:p14="http://schemas.microsoft.com/office/powerpoint/2010/main" val="2387196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9739" y="2425174"/>
            <a:ext cx="6922297" cy="646331"/>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Political systems and regimes</a:t>
            </a:r>
            <a:endParaRPr lang="ru-RU" sz="3600" b="1" dirty="0">
              <a:latin typeface="Arial" panose="020B0604020202020204" pitchFamily="34" charset="0"/>
              <a:cs typeface="Arial" panose="020B0604020202020204" pitchFamily="34" charset="0"/>
            </a:endParaRPr>
          </a:p>
        </p:txBody>
      </p:sp>
      <p:sp>
        <p:nvSpPr>
          <p:cNvPr id="6" name="TextBox 5"/>
          <p:cNvSpPr txBox="1"/>
          <p:nvPr/>
        </p:nvSpPr>
        <p:spPr>
          <a:xfrm>
            <a:off x="2051720" y="3624655"/>
            <a:ext cx="6768752" cy="2246769"/>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2</a:t>
            </a:r>
            <a:endParaRPr lang="ru-RU" sz="3200" b="1" dirty="0">
              <a:solidFill>
                <a:srgbClr val="0070C0"/>
              </a:solidFill>
              <a:latin typeface="Arial" panose="020B0604020202020204" pitchFamily="34" charset="0"/>
            </a:endParaRPr>
          </a:p>
          <a:p>
            <a:r>
              <a:rPr lang="en-US" sz="3600" dirty="0"/>
              <a:t>Theory of political system of society. Conditions </a:t>
            </a:r>
            <a:r>
              <a:rPr lang="en-US" sz="3600" dirty="0" smtClean="0"/>
              <a:t>of legitimacy </a:t>
            </a:r>
            <a:r>
              <a:rPr lang="en-US" sz="3600" dirty="0"/>
              <a:t>of a political system </a:t>
            </a:r>
            <a:endParaRPr lang="ru-RU" sz="80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584250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47546" y="1131094"/>
            <a:ext cx="6167804" cy="994172"/>
          </a:xfrm>
        </p:spPr>
        <p:txBody>
          <a:bodyPr>
            <a:normAutofit/>
          </a:bodyPr>
          <a:lstStyle/>
          <a:p>
            <a:r>
              <a:rPr lang="" sz="2400" b="1" dirty="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2057401"/>
            <a:ext cx="6563072" cy="3394472"/>
          </a:xfrm>
        </p:spPr>
        <p:txBody>
          <a:bodyPr>
            <a:normAutofit/>
          </a:bodyPr>
          <a:lstStyle/>
          <a:p>
            <a:pPr>
              <a:buFontTx/>
              <a:buChar char="-"/>
            </a:pPr>
            <a:r>
              <a:rPr lang="en-US" sz="2400" dirty="0" smtClean="0">
                <a:latin typeface="Arial" panose="020B0604020202020204" pitchFamily="34" charset="0"/>
                <a:cs typeface="Arial" panose="020B0604020202020204" pitchFamily="34" charset="0"/>
              </a:rPr>
              <a:t>Development of the theory of the political system.</a:t>
            </a:r>
            <a:endParaRPr lang="en-US" sz="2400" dirty="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The theory of the system </a:t>
            </a:r>
            <a:r>
              <a:rPr lang="en-US" sz="2400" dirty="0" err="1" smtClean="0">
                <a:latin typeface="Arial" panose="020B0604020202020204" pitchFamily="34" charset="0"/>
                <a:cs typeface="Arial" panose="020B0604020202020204" pitchFamily="34" charset="0"/>
              </a:rPr>
              <a:t>approachs</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Functions of the </a:t>
            </a:r>
            <a:r>
              <a:rPr lang="en-US" sz="2400" smtClean="0">
                <a:latin typeface="Arial" panose="020B0604020202020204" pitchFamily="34" charset="0"/>
                <a:cs typeface="Arial" panose="020B0604020202020204" pitchFamily="34" charset="0"/>
              </a:rPr>
              <a:t>political system.</a:t>
            </a:r>
            <a:endParaRPr lang="en-US"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1397847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9552" y="188640"/>
            <a:ext cx="8229600" cy="1143000"/>
          </a:xfrm>
        </p:spPr>
        <p:txBody>
          <a:bodyPr>
            <a:normAutofit fontScale="90000"/>
          </a:bodyPr>
          <a:lstStyle/>
          <a:p>
            <a:pPr algn="ctr"/>
            <a:r>
              <a:rPr lang="en-US" altLang="ru-RU" sz="4400" b="1" dirty="0" smtClean="0">
                <a:solidFill>
                  <a:srgbClr val="FF0000"/>
                </a:solidFill>
              </a:rPr>
              <a:t>Development of the theory of the political system</a:t>
            </a:r>
            <a:endParaRPr lang="en-US" altLang="ru-RU" sz="3600" b="1" dirty="0" smtClean="0">
              <a:solidFill>
                <a:srgbClr val="FF0000"/>
              </a:solidFill>
            </a:endParaRPr>
          </a:p>
        </p:txBody>
      </p:sp>
      <p:sp>
        <p:nvSpPr>
          <p:cNvPr id="22533" name="Rectangle 2"/>
          <p:cNvSpPr>
            <a:spLocks noChangeArrowheads="1"/>
          </p:cNvSpPr>
          <p:nvPr/>
        </p:nvSpPr>
        <p:spPr bwMode="auto">
          <a:xfrm>
            <a:off x="755576" y="5522797"/>
            <a:ext cx="78488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ru-RU" sz="2000" b="1" dirty="0">
                <a:latin typeface="Arial" charset="0"/>
              </a:rPr>
              <a:t>In his words, politics is a collection of "elements that interact."</a:t>
            </a:r>
          </a:p>
        </p:txBody>
      </p:sp>
      <p:sp>
        <p:nvSpPr>
          <p:cNvPr id="2" name="Объект 1"/>
          <p:cNvSpPr>
            <a:spLocks noGrp="1"/>
          </p:cNvSpPr>
          <p:nvPr>
            <p:ph idx="1"/>
          </p:nvPr>
        </p:nvSpPr>
        <p:spPr>
          <a:xfrm>
            <a:off x="658249" y="1913269"/>
            <a:ext cx="7886700" cy="4351338"/>
          </a:xfrm>
        </p:spPr>
        <p:txBody>
          <a:bodyPr/>
          <a:lstStyle/>
          <a:p>
            <a:r>
              <a:rPr lang="en-US" sz="2400" dirty="0" smtClean="0"/>
              <a:t>The introduction of the concept of "political system" into scientific use meant a transition from considering politics as an analysis of the formal structure of institutions to studying interaction and understanding the integrity of politics as an independent sphere. </a:t>
            </a:r>
          </a:p>
          <a:p>
            <a:endParaRPr lang="en-US" dirty="0" smtClean="0"/>
          </a:p>
          <a:p>
            <a:pPr algn="ctr"/>
            <a:r>
              <a:rPr lang="en-US" sz="2400" dirty="0" smtClean="0"/>
              <a:t>The term "political system" came to political science from natural science. The concept of "system" was introduced into scientific circulation by the German biologist L. Von </a:t>
            </a:r>
            <a:r>
              <a:rPr lang="en-US" sz="2400" dirty="0" err="1" smtClean="0"/>
              <a:t>Bertalanfi</a:t>
            </a:r>
            <a:r>
              <a:rPr lang="en-US" sz="2400" dirty="0" smtClean="0"/>
              <a:t>.</a:t>
            </a:r>
            <a:endParaRPr lang="ru-RU" sz="2400" dirty="0"/>
          </a:p>
        </p:txBody>
      </p:sp>
    </p:spTree>
    <p:extLst>
      <p:ext uri="{BB962C8B-B14F-4D97-AF65-F5344CB8AC3E}">
        <p14:creationId xmlns:p14="http://schemas.microsoft.com/office/powerpoint/2010/main" val="11014402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sz="half" idx="1"/>
          </p:nvPr>
        </p:nvSpPr>
        <p:spPr>
          <a:xfrm>
            <a:off x="2987824" y="2758313"/>
            <a:ext cx="5976813" cy="4114800"/>
          </a:xfrm>
        </p:spPr>
        <p:txBody>
          <a:bodyPr/>
          <a:lstStyle/>
          <a:p>
            <a:pPr>
              <a:buNone/>
            </a:pPr>
            <a:r>
              <a:rPr lang="en-US" altLang="ru-RU" sz="2000" b="1" dirty="0" smtClean="0">
                <a:latin typeface="Arial" charset="0"/>
              </a:rPr>
              <a:t>Initially, the policy, according to Max Weber, was limited to the activities of "the state as an institution exercising a monopoly on the legitimate use of force in a given territory." </a:t>
            </a:r>
          </a:p>
          <a:p>
            <a:pPr>
              <a:buNone/>
            </a:pPr>
            <a:endParaRPr lang="en-US" altLang="ru-RU" sz="2000" b="1" dirty="0" smtClean="0">
              <a:latin typeface="Arial" charset="0"/>
            </a:endParaRPr>
          </a:p>
          <a:p>
            <a:pPr>
              <a:buNone/>
            </a:pPr>
            <a:r>
              <a:rPr lang="en-US" altLang="ru-RU" sz="2000" b="1" dirty="0" smtClean="0">
                <a:latin typeface="Arial" charset="0"/>
              </a:rPr>
              <a:t>The whole social life was laid out </a:t>
            </a:r>
          </a:p>
          <a:p>
            <a:pPr>
              <a:buNone/>
            </a:pPr>
            <a:r>
              <a:rPr lang="en-US" altLang="ru-RU" sz="2000" b="1" dirty="0" smtClean="0">
                <a:latin typeface="Arial" charset="0"/>
              </a:rPr>
              <a:t>within the framework of the political sphere, it was subordinated to the state.</a:t>
            </a:r>
            <a:endParaRPr lang="ru-RU" altLang="ru-RU" sz="2000" b="1" dirty="0" smtClean="0">
              <a:latin typeface="Arial" charset="0"/>
            </a:endParaRPr>
          </a:p>
        </p:txBody>
      </p:sp>
      <p:pic>
        <p:nvPicPr>
          <p:cNvPr id="23556" name="Picture 1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79512" y="2204864"/>
            <a:ext cx="2560638" cy="3313112"/>
          </a:xfrm>
          <a:noFill/>
        </p:spPr>
      </p:pic>
      <p:sp>
        <p:nvSpPr>
          <p:cNvPr id="23555" name="Rectangle 0"/>
          <p:cNvSpPr>
            <a:spLocks noChangeArrowheads="1"/>
          </p:cNvSpPr>
          <p:nvPr/>
        </p:nvSpPr>
        <p:spPr bwMode="auto">
          <a:xfrm>
            <a:off x="467544" y="404664"/>
            <a:ext cx="7921625" cy="108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lnSpc>
                <a:spcPct val="90000"/>
              </a:lnSpc>
              <a:spcBef>
                <a:spcPct val="20000"/>
              </a:spcBef>
            </a:pPr>
            <a:r>
              <a:rPr lang="ru-RU" altLang="ru-RU" b="1" dirty="0">
                <a:latin typeface="Arial" charset="0"/>
              </a:rPr>
              <a:t> </a:t>
            </a:r>
            <a:r>
              <a:rPr lang="en-US" altLang="ru-RU" b="1" dirty="0">
                <a:latin typeface="Arial" charset="0"/>
              </a:rPr>
              <a:t>The realization of the organic relationship between political life and other spheres of human activity did not come to political science immediately.</a:t>
            </a:r>
            <a:endParaRPr lang="ru-RU" altLang="ru-RU" b="1" u="sng" dirty="0">
              <a:latin typeface="Arial" charset="0"/>
            </a:endParaRPr>
          </a:p>
        </p:txBody>
      </p:sp>
    </p:spTree>
    <p:extLst>
      <p:ext uri="{BB962C8B-B14F-4D97-AF65-F5344CB8AC3E}">
        <p14:creationId xmlns:p14="http://schemas.microsoft.com/office/powerpoint/2010/main" val="531208767"/>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ChangeArrowheads="1"/>
          </p:cNvSpPr>
          <p:nvPr/>
        </p:nvSpPr>
        <p:spPr bwMode="gray">
          <a:xfrm>
            <a:off x="323850" y="1119188"/>
            <a:ext cx="5940425" cy="820737"/>
          </a:xfrm>
          <a:prstGeom prst="rect">
            <a:avLst/>
          </a:prstGeom>
          <a:gradFill rotWithShape="1">
            <a:gsLst>
              <a:gs pos="0">
                <a:srgbClr val="FFFFFF">
                  <a:alpha val="79999"/>
                </a:srgbClr>
              </a:gs>
              <a:gs pos="100000">
                <a:srgbClr val="FF6699"/>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grpSp>
        <p:nvGrpSpPr>
          <p:cNvPr id="24579" name="Group 4"/>
          <p:cNvGrpSpPr>
            <a:grpSpLocks/>
          </p:cNvGrpSpPr>
          <p:nvPr/>
        </p:nvGrpSpPr>
        <p:grpSpPr bwMode="auto">
          <a:xfrm>
            <a:off x="5602288" y="981075"/>
            <a:ext cx="1098550" cy="1001713"/>
            <a:chOff x="1488" y="1968"/>
            <a:chExt cx="432" cy="432"/>
          </a:xfrm>
        </p:grpSpPr>
        <p:grpSp>
          <p:nvGrpSpPr>
            <p:cNvPr id="24600" name="Group 5"/>
            <p:cNvGrpSpPr>
              <a:grpSpLocks/>
            </p:cNvGrpSpPr>
            <p:nvPr/>
          </p:nvGrpSpPr>
          <p:grpSpPr bwMode="auto">
            <a:xfrm>
              <a:off x="1488" y="1968"/>
              <a:ext cx="432" cy="432"/>
              <a:chOff x="2016" y="1920"/>
              <a:chExt cx="1680" cy="1680"/>
            </a:xfrm>
          </p:grpSpPr>
          <p:sp>
            <p:nvSpPr>
              <p:cNvPr id="24602" name="Oval 6"/>
              <p:cNvSpPr>
                <a:spLocks noChangeArrowheads="1"/>
              </p:cNvSpPr>
              <p:nvPr/>
            </p:nvSpPr>
            <p:spPr bwMode="gray">
              <a:xfrm>
                <a:off x="2016" y="1920"/>
                <a:ext cx="1680" cy="1680"/>
              </a:xfrm>
              <a:prstGeom prst="ellipse">
                <a:avLst/>
              </a:prstGeom>
              <a:gradFill rotWithShape="1">
                <a:gsLst>
                  <a:gs pos="0">
                    <a:srgbClr val="FF9999"/>
                  </a:gs>
                  <a:gs pos="100000">
                    <a:srgbClr val="643C3C"/>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sp>
            <p:nvSpPr>
              <p:cNvPr id="24603" name="Freeform 7"/>
              <p:cNvSpPr>
                <a:spLocks/>
              </p:cNvSpPr>
              <p:nvPr/>
            </p:nvSpPr>
            <p:spPr bwMode="gray">
              <a:xfrm>
                <a:off x="2208" y="1948"/>
                <a:ext cx="1296" cy="634"/>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FF9999"/>
                  </a:gs>
                </a:gsLst>
                <a:lin ang="5400000" scaled="1"/>
              </a:gradFill>
              <a:ln>
                <a:noFill/>
              </a:ln>
              <a:extLst>
                <a:ext uri="{91240B29-F687-4F45-9708-019B960494DF}">
                  <a14:hiddenLine xmlns:a14="http://schemas.microsoft.com/office/drawing/2010/main" w="0">
                    <a:solidFill>
                      <a:srgbClr val="000000"/>
                    </a:solidFill>
                    <a:round/>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grpSp>
        <p:sp>
          <p:nvSpPr>
            <p:cNvPr id="524296" name="Text Box 8"/>
            <p:cNvSpPr txBox="1">
              <a:spLocks noChangeArrowheads="1"/>
            </p:cNvSpPr>
            <p:nvPr/>
          </p:nvSpPr>
          <p:spPr bwMode="gray">
            <a:xfrm>
              <a:off x="1677" y="2016"/>
              <a:ext cx="73" cy="197"/>
            </a:xfrm>
            <a:prstGeom prst="rect">
              <a:avLst/>
            </a:prstGeom>
            <a:noFill/>
            <a:ln w="9525" algn="ctr">
              <a:noFill/>
              <a:miter lim="800000"/>
              <a:headEnd/>
              <a:tailEnd/>
            </a:ln>
            <a:effectLst/>
          </p:spPr>
          <p:txBody>
            <a:bodyPr wrap="none">
              <a:spAutoFit/>
            </a:bodyPr>
            <a:lstStyle/>
            <a:p>
              <a:pPr eaLnBrk="0" hangingPunct="0">
                <a:defRPr/>
              </a:pPr>
              <a:endParaRPr lang="ru-RU" b="1">
                <a:solidFill>
                  <a:srgbClr val="000000"/>
                </a:solidFill>
                <a:effectLst>
                  <a:outerShdw blurRad="38100" dist="38100" dir="2700000" algn="tl">
                    <a:srgbClr val="C0C0C0"/>
                  </a:outerShdw>
                </a:effectLst>
                <a:latin typeface="Verdana" pitchFamily="34" charset="0"/>
              </a:endParaRPr>
            </a:p>
          </p:txBody>
        </p:sp>
      </p:grpSp>
      <p:sp>
        <p:nvSpPr>
          <p:cNvPr id="24580" name="Rectangle 10"/>
          <p:cNvSpPr>
            <a:spLocks noChangeArrowheads="1"/>
          </p:cNvSpPr>
          <p:nvPr/>
        </p:nvSpPr>
        <p:spPr bwMode="gray">
          <a:xfrm>
            <a:off x="287338" y="2325688"/>
            <a:ext cx="6372225" cy="719137"/>
          </a:xfrm>
          <a:prstGeom prst="rect">
            <a:avLst/>
          </a:prstGeom>
          <a:gradFill rotWithShape="1">
            <a:gsLst>
              <a:gs pos="0">
                <a:srgbClr val="FFFFFF">
                  <a:alpha val="79999"/>
                </a:srgbClr>
              </a:gs>
              <a:gs pos="100000">
                <a:srgbClr val="93B1FD"/>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grpSp>
        <p:nvGrpSpPr>
          <p:cNvPr id="24581" name="Group 11"/>
          <p:cNvGrpSpPr>
            <a:grpSpLocks/>
          </p:cNvGrpSpPr>
          <p:nvPr/>
        </p:nvGrpSpPr>
        <p:grpSpPr bwMode="auto">
          <a:xfrm>
            <a:off x="6067425" y="2073275"/>
            <a:ext cx="1087438" cy="1006475"/>
            <a:chOff x="3938" y="1968"/>
            <a:chExt cx="430" cy="437"/>
          </a:xfrm>
        </p:grpSpPr>
        <p:grpSp>
          <p:nvGrpSpPr>
            <p:cNvPr id="24596" name="Group 12"/>
            <p:cNvGrpSpPr>
              <a:grpSpLocks/>
            </p:cNvGrpSpPr>
            <p:nvPr/>
          </p:nvGrpSpPr>
          <p:grpSpPr bwMode="auto">
            <a:xfrm>
              <a:off x="3938" y="1968"/>
              <a:ext cx="430" cy="437"/>
              <a:chOff x="2016" y="1920"/>
              <a:chExt cx="1680" cy="1680"/>
            </a:xfrm>
          </p:grpSpPr>
          <p:sp>
            <p:nvSpPr>
              <p:cNvPr id="24598" name="Oval 13"/>
              <p:cNvSpPr>
                <a:spLocks noChangeArrowheads="1"/>
              </p:cNvSpPr>
              <p:nvPr/>
            </p:nvSpPr>
            <p:spPr bwMode="gray">
              <a:xfrm>
                <a:off x="2016" y="1920"/>
                <a:ext cx="1680" cy="1680"/>
              </a:xfrm>
              <a:prstGeom prst="ellipse">
                <a:avLst/>
              </a:prstGeom>
              <a:gradFill rotWithShape="1">
                <a:gsLst>
                  <a:gs pos="0">
                    <a:srgbClr val="93B1FD"/>
                  </a:gs>
                  <a:gs pos="100000">
                    <a:srgbClr val="2C354C"/>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sp>
            <p:nvSpPr>
              <p:cNvPr id="24599" name="Freeform 14"/>
              <p:cNvSpPr>
                <a:spLocks/>
              </p:cNvSpPr>
              <p:nvPr/>
            </p:nvSpPr>
            <p:spPr bwMode="gray">
              <a:xfrm>
                <a:off x="2208" y="1948"/>
                <a:ext cx="1296" cy="634"/>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93B1FD"/>
                  </a:gs>
                </a:gsLst>
                <a:lin ang="5400000" scaled="1"/>
              </a:gradFill>
              <a:ln>
                <a:noFill/>
              </a:ln>
              <a:extLst>
                <a:ext uri="{91240B29-F687-4F45-9708-019B960494DF}">
                  <a14:hiddenLine xmlns:a14="http://schemas.microsoft.com/office/drawing/2010/main" w="0">
                    <a:solidFill>
                      <a:srgbClr val="000000"/>
                    </a:solidFill>
                    <a:round/>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grpSp>
        <p:sp>
          <p:nvSpPr>
            <p:cNvPr id="524303" name="Text Box 15"/>
            <p:cNvSpPr txBox="1">
              <a:spLocks noChangeArrowheads="1"/>
            </p:cNvSpPr>
            <p:nvPr/>
          </p:nvSpPr>
          <p:spPr bwMode="gray">
            <a:xfrm>
              <a:off x="4113" y="2028"/>
              <a:ext cx="73" cy="198"/>
            </a:xfrm>
            <a:prstGeom prst="rect">
              <a:avLst/>
            </a:prstGeom>
            <a:noFill/>
            <a:ln w="9525" algn="ctr">
              <a:noFill/>
              <a:miter lim="800000"/>
              <a:headEnd/>
              <a:tailEnd/>
            </a:ln>
            <a:effectLst/>
          </p:spPr>
          <p:txBody>
            <a:bodyPr wrap="none">
              <a:spAutoFit/>
            </a:bodyPr>
            <a:lstStyle/>
            <a:p>
              <a:pPr eaLnBrk="0" hangingPunct="0">
                <a:defRPr/>
              </a:pPr>
              <a:endParaRPr lang="ru-RU" b="1">
                <a:solidFill>
                  <a:srgbClr val="000000"/>
                </a:solidFill>
                <a:effectLst>
                  <a:outerShdw blurRad="38100" dist="38100" dir="2700000" algn="tl">
                    <a:srgbClr val="C0C0C0"/>
                  </a:outerShdw>
                </a:effectLst>
                <a:latin typeface="Verdana" pitchFamily="34" charset="0"/>
              </a:endParaRPr>
            </a:p>
          </p:txBody>
        </p:sp>
      </p:grpSp>
      <p:sp>
        <p:nvSpPr>
          <p:cNvPr id="24582" name="Rectangle 17"/>
          <p:cNvSpPr>
            <a:spLocks noChangeArrowheads="1"/>
          </p:cNvSpPr>
          <p:nvPr/>
        </p:nvSpPr>
        <p:spPr bwMode="gray">
          <a:xfrm>
            <a:off x="358775" y="3436938"/>
            <a:ext cx="7092950" cy="720725"/>
          </a:xfrm>
          <a:prstGeom prst="rect">
            <a:avLst/>
          </a:prstGeom>
          <a:gradFill rotWithShape="1">
            <a:gsLst>
              <a:gs pos="0">
                <a:srgbClr val="FFFFFF">
                  <a:alpha val="79999"/>
                </a:srgbClr>
              </a:gs>
              <a:gs pos="100000">
                <a:srgbClr val="99CC00"/>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grpSp>
        <p:nvGrpSpPr>
          <p:cNvPr id="24583" name="Group 18"/>
          <p:cNvGrpSpPr>
            <a:grpSpLocks/>
          </p:cNvGrpSpPr>
          <p:nvPr/>
        </p:nvGrpSpPr>
        <p:grpSpPr bwMode="auto">
          <a:xfrm>
            <a:off x="6772275" y="3155950"/>
            <a:ext cx="1098550" cy="1012825"/>
            <a:chOff x="3552" y="3339"/>
            <a:chExt cx="412" cy="392"/>
          </a:xfrm>
        </p:grpSpPr>
        <p:grpSp>
          <p:nvGrpSpPr>
            <p:cNvPr id="24592" name="Group 19"/>
            <p:cNvGrpSpPr>
              <a:grpSpLocks/>
            </p:cNvGrpSpPr>
            <p:nvPr/>
          </p:nvGrpSpPr>
          <p:grpSpPr bwMode="auto">
            <a:xfrm>
              <a:off x="3552" y="3339"/>
              <a:ext cx="412" cy="392"/>
              <a:chOff x="2016" y="1920"/>
              <a:chExt cx="1680" cy="1680"/>
            </a:xfrm>
          </p:grpSpPr>
          <p:sp>
            <p:nvSpPr>
              <p:cNvPr id="24594" name="Oval 20"/>
              <p:cNvSpPr>
                <a:spLocks noChangeArrowheads="1"/>
              </p:cNvSpPr>
              <p:nvPr/>
            </p:nvSpPr>
            <p:spPr bwMode="gray">
              <a:xfrm>
                <a:off x="2016" y="1920"/>
                <a:ext cx="1680" cy="1680"/>
              </a:xfrm>
              <a:prstGeom prst="ellipse">
                <a:avLst/>
              </a:prstGeom>
              <a:gradFill rotWithShape="1">
                <a:gsLst>
                  <a:gs pos="0">
                    <a:srgbClr val="99CC00"/>
                  </a:gs>
                  <a:gs pos="100000">
                    <a:srgbClr val="2532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sp>
            <p:nvSpPr>
              <p:cNvPr id="24595" name="Freeform 21"/>
              <p:cNvSpPr>
                <a:spLocks/>
              </p:cNvSpPr>
              <p:nvPr/>
            </p:nvSpPr>
            <p:spPr bwMode="gray">
              <a:xfrm>
                <a:off x="2208" y="1948"/>
                <a:ext cx="1296" cy="634"/>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99CC00"/>
                  </a:gs>
                </a:gsLst>
                <a:lin ang="5400000" scaled="1"/>
              </a:gradFill>
              <a:ln>
                <a:noFill/>
              </a:ln>
              <a:extLst>
                <a:ext uri="{91240B29-F687-4F45-9708-019B960494DF}">
                  <a14:hiddenLine xmlns:a14="http://schemas.microsoft.com/office/drawing/2010/main" w="0">
                    <a:solidFill>
                      <a:srgbClr val="000000"/>
                    </a:solidFill>
                    <a:round/>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grpSp>
        <p:sp>
          <p:nvSpPr>
            <p:cNvPr id="524310" name="Text Box 22"/>
            <p:cNvSpPr txBox="1">
              <a:spLocks noChangeArrowheads="1"/>
            </p:cNvSpPr>
            <p:nvPr/>
          </p:nvSpPr>
          <p:spPr bwMode="gray">
            <a:xfrm>
              <a:off x="3745" y="3360"/>
              <a:ext cx="69" cy="177"/>
            </a:xfrm>
            <a:prstGeom prst="rect">
              <a:avLst/>
            </a:prstGeom>
            <a:noFill/>
            <a:ln w="9525" algn="ctr">
              <a:noFill/>
              <a:miter lim="800000"/>
              <a:headEnd/>
              <a:tailEnd/>
            </a:ln>
            <a:effectLst/>
          </p:spPr>
          <p:txBody>
            <a:bodyPr wrap="none">
              <a:spAutoFit/>
            </a:bodyPr>
            <a:lstStyle/>
            <a:p>
              <a:pPr algn="ctr" eaLnBrk="0" hangingPunct="0">
                <a:defRPr/>
              </a:pPr>
              <a:endParaRPr lang="ru-RU" b="1">
                <a:solidFill>
                  <a:srgbClr val="000000"/>
                </a:solidFill>
                <a:effectLst>
                  <a:outerShdw blurRad="38100" dist="38100" dir="2700000" algn="tl">
                    <a:srgbClr val="C0C0C0"/>
                  </a:outerShdw>
                </a:effectLst>
                <a:latin typeface="Verdana" pitchFamily="34" charset="0"/>
              </a:endParaRPr>
            </a:p>
          </p:txBody>
        </p:sp>
      </p:grpSp>
      <p:sp>
        <p:nvSpPr>
          <p:cNvPr id="24584" name="Rectangle 24"/>
          <p:cNvSpPr>
            <a:spLocks noChangeArrowheads="1"/>
          </p:cNvSpPr>
          <p:nvPr/>
        </p:nvSpPr>
        <p:spPr bwMode="gray">
          <a:xfrm>
            <a:off x="107950" y="4560888"/>
            <a:ext cx="7812088" cy="1244600"/>
          </a:xfrm>
          <a:prstGeom prst="rect">
            <a:avLst/>
          </a:prstGeom>
          <a:gradFill rotWithShape="1">
            <a:gsLst>
              <a:gs pos="0">
                <a:srgbClr val="FFFFFF">
                  <a:alpha val="79999"/>
                </a:srgbClr>
              </a:gs>
              <a:gs pos="100000">
                <a:srgbClr val="FF9900"/>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grpSp>
        <p:nvGrpSpPr>
          <p:cNvPr id="24585" name="Group 25"/>
          <p:cNvGrpSpPr>
            <a:grpSpLocks noChangeAspect="1"/>
          </p:cNvGrpSpPr>
          <p:nvPr/>
        </p:nvGrpSpPr>
        <p:grpSpPr bwMode="auto">
          <a:xfrm>
            <a:off x="7308850" y="4521200"/>
            <a:ext cx="1439863" cy="1328738"/>
            <a:chOff x="2016" y="1920"/>
            <a:chExt cx="1680" cy="1680"/>
          </a:xfrm>
        </p:grpSpPr>
        <p:sp>
          <p:nvSpPr>
            <p:cNvPr id="24590" name="Oval 26"/>
            <p:cNvSpPr>
              <a:spLocks noChangeAspect="1" noChangeArrowheads="1"/>
            </p:cNvSpPr>
            <p:nvPr/>
          </p:nvSpPr>
          <p:spPr bwMode="gray">
            <a:xfrm>
              <a:off x="2016" y="1920"/>
              <a:ext cx="1680" cy="1680"/>
            </a:xfrm>
            <a:prstGeom prst="ellipse">
              <a:avLst/>
            </a:prstGeom>
            <a:gradFill rotWithShape="1">
              <a:gsLst>
                <a:gs pos="0">
                  <a:srgbClr val="FF9900"/>
                </a:gs>
                <a:gs pos="100000">
                  <a:srgbClr val="3E25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sp>
          <p:nvSpPr>
            <p:cNvPr id="24591" name="Freeform 27"/>
            <p:cNvSpPr>
              <a:spLocks noChangeAspect="1"/>
            </p:cNvSpPr>
            <p:nvPr/>
          </p:nvSpPr>
          <p:spPr bwMode="gray">
            <a:xfrm>
              <a:off x="2208" y="1948"/>
              <a:ext cx="1296" cy="634"/>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FF9900"/>
                </a:gs>
              </a:gsLst>
              <a:lin ang="5400000" scaled="1"/>
            </a:gradFill>
            <a:ln>
              <a:noFill/>
            </a:ln>
            <a:extLst>
              <a:ext uri="{91240B29-F687-4F45-9708-019B960494DF}">
                <a14:hiddenLine xmlns:a14="http://schemas.microsoft.com/office/drawing/2010/main" w="0">
                  <a:solidFill>
                    <a:srgbClr val="000000"/>
                  </a:solidFill>
                  <a:round/>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grpSp>
      <p:sp>
        <p:nvSpPr>
          <p:cNvPr id="24586" name="Rectangle 32"/>
          <p:cNvSpPr>
            <a:spLocks noChangeArrowheads="1"/>
          </p:cNvSpPr>
          <p:nvPr/>
        </p:nvSpPr>
        <p:spPr bwMode="auto">
          <a:xfrm>
            <a:off x="539750" y="1119188"/>
            <a:ext cx="511175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ru-RU" sz="1600" b="1" dirty="0">
                <a:latin typeface="Arial" charset="0"/>
              </a:rPr>
              <a:t>The identification of the political with the state was fair until the moment of the separation of civil society.</a:t>
            </a:r>
            <a:endParaRPr lang="ru-RU" altLang="ru-RU" sz="1600" b="1" dirty="0">
              <a:latin typeface="Arial" charset="0"/>
            </a:endParaRPr>
          </a:p>
        </p:txBody>
      </p:sp>
      <p:sp>
        <p:nvSpPr>
          <p:cNvPr id="24587" name="Rectangle 33"/>
          <p:cNvSpPr>
            <a:spLocks noChangeArrowheads="1"/>
          </p:cNvSpPr>
          <p:nvPr/>
        </p:nvSpPr>
        <p:spPr bwMode="auto">
          <a:xfrm>
            <a:off x="538163" y="2270125"/>
            <a:ext cx="56896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ru-RU" sz="1600" b="1" dirty="0">
                <a:latin typeface="Arial" charset="0"/>
              </a:rPr>
              <a:t>The development of civil society institutions reflected the process of increasing multiplicity of interests of various groups of the population.</a:t>
            </a:r>
            <a:endParaRPr lang="ru-RU" altLang="ru-RU" sz="1600" b="1" dirty="0">
              <a:latin typeface="Arial" charset="0"/>
            </a:endParaRPr>
          </a:p>
        </p:txBody>
      </p:sp>
      <p:sp>
        <p:nvSpPr>
          <p:cNvPr id="24588" name="Rectangle 35"/>
          <p:cNvSpPr>
            <a:spLocks noChangeArrowheads="1"/>
          </p:cNvSpPr>
          <p:nvPr/>
        </p:nvSpPr>
        <p:spPr bwMode="auto">
          <a:xfrm>
            <a:off x="539750" y="3376613"/>
            <a:ext cx="635807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ru-RU" sz="1600" b="1" dirty="0">
                <a:latin typeface="Arial" charset="0"/>
              </a:rPr>
              <a:t>On this basis, the specialization of political roles and functions within the political community took place.</a:t>
            </a:r>
            <a:endParaRPr lang="ru-RU" altLang="ru-RU" sz="1600" b="1" dirty="0">
              <a:latin typeface="Arial" charset="0"/>
            </a:endParaRPr>
          </a:p>
        </p:txBody>
      </p:sp>
      <p:sp>
        <p:nvSpPr>
          <p:cNvPr id="24589" name="Rectangle 36"/>
          <p:cNvSpPr>
            <a:spLocks noChangeArrowheads="1"/>
          </p:cNvSpPr>
          <p:nvPr/>
        </p:nvSpPr>
        <p:spPr bwMode="auto">
          <a:xfrm>
            <a:off x="107949" y="4581525"/>
            <a:ext cx="736291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0000"/>
              </a:lnSpc>
              <a:spcBef>
                <a:spcPct val="20000"/>
              </a:spcBef>
            </a:pPr>
            <a:r>
              <a:rPr lang="en-US" altLang="ru-RU" sz="1600" b="1" i="1" dirty="0">
                <a:solidFill>
                  <a:srgbClr val="FF0000"/>
                </a:solidFill>
                <a:latin typeface="Arial" charset="0"/>
              </a:rPr>
              <a:t>Replacing the concept of the state with the concept of a political system made it possible to take into account the influence of informal mechanisms of the functioning of the world of politics, to reflect the growing interconnection and mutual influence of political structures, political culture, political behavior and civil society.</a:t>
            </a:r>
            <a:endParaRPr lang="ru-RU" altLang="ru-RU" sz="1600" b="1" dirty="0">
              <a:latin typeface="Arial" charset="0"/>
            </a:endParaRPr>
          </a:p>
        </p:txBody>
      </p:sp>
    </p:spTree>
    <p:extLst>
      <p:ext uri="{BB962C8B-B14F-4D97-AF65-F5344CB8AC3E}">
        <p14:creationId xmlns:p14="http://schemas.microsoft.com/office/powerpoint/2010/main" val="3831941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ChangeArrowheads="1"/>
          </p:cNvSpPr>
          <p:nvPr/>
        </p:nvSpPr>
        <p:spPr bwMode="auto">
          <a:xfrm>
            <a:off x="467544" y="1052736"/>
            <a:ext cx="823436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20000"/>
              </a:spcBef>
            </a:pPr>
            <a:r>
              <a:rPr lang="en-US" altLang="ru-RU" b="1" dirty="0">
                <a:latin typeface="Arial" charset="0"/>
              </a:rPr>
              <a:t>To characterize the interaction of government and society in American political science, the concept of a "political system" is used, representing the totality of all social structures in their political aspects.</a:t>
            </a:r>
            <a:endParaRPr lang="ru-RU" altLang="ru-RU" b="1" dirty="0">
              <a:latin typeface="Arial" charset="0"/>
            </a:endParaRPr>
          </a:p>
        </p:txBody>
      </p:sp>
      <p:sp>
        <p:nvSpPr>
          <p:cNvPr id="3" name="Freeform 17"/>
          <p:cNvSpPr>
            <a:spLocks/>
          </p:cNvSpPr>
          <p:nvPr/>
        </p:nvSpPr>
        <p:spPr bwMode="gray">
          <a:xfrm>
            <a:off x="978694" y="4562475"/>
            <a:ext cx="2019300" cy="962025"/>
          </a:xfrm>
          <a:custGeom>
            <a:avLst/>
            <a:gdLst>
              <a:gd name="T0" fmla="*/ 88 w 2320"/>
              <a:gd name="T1" fmla="*/ 696 h 792"/>
              <a:gd name="T2" fmla="*/ 88 w 2320"/>
              <a:gd name="T3" fmla="*/ 0 h 792"/>
              <a:gd name="T4" fmla="*/ 0 w 2320"/>
              <a:gd name="T5" fmla="*/ 0 h 792"/>
              <a:gd name="T6" fmla="*/ 0 w 2320"/>
              <a:gd name="T7" fmla="*/ 792 h 792"/>
              <a:gd name="T8" fmla="*/ 2320 w 2320"/>
              <a:gd name="T9" fmla="*/ 792 h 792"/>
              <a:gd name="T10" fmla="*/ 2320 w 2320"/>
              <a:gd name="T11" fmla="*/ 696 h 792"/>
              <a:gd name="T12" fmla="*/ 88 w 2320"/>
              <a:gd name="T13" fmla="*/ 696 h 792"/>
              <a:gd name="T14" fmla="*/ 0 60000 65536"/>
              <a:gd name="T15" fmla="*/ 0 60000 65536"/>
              <a:gd name="T16" fmla="*/ 0 60000 65536"/>
              <a:gd name="T17" fmla="*/ 0 60000 65536"/>
              <a:gd name="T18" fmla="*/ 0 60000 65536"/>
              <a:gd name="T19" fmla="*/ 0 60000 65536"/>
              <a:gd name="T20" fmla="*/ 0 60000 65536"/>
              <a:gd name="T21" fmla="*/ 0 w 2320"/>
              <a:gd name="T22" fmla="*/ 0 h 792"/>
              <a:gd name="T23" fmla="*/ 2320 w 2320"/>
              <a:gd name="T24" fmla="*/ 792 h 7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20" h="792">
                <a:moveTo>
                  <a:pt x="88" y="696"/>
                </a:moveTo>
                <a:lnTo>
                  <a:pt x="88" y="0"/>
                </a:lnTo>
                <a:lnTo>
                  <a:pt x="0" y="0"/>
                </a:lnTo>
                <a:lnTo>
                  <a:pt x="0" y="792"/>
                </a:lnTo>
                <a:lnTo>
                  <a:pt x="2320" y="792"/>
                </a:lnTo>
                <a:lnTo>
                  <a:pt x="2320" y="696"/>
                </a:lnTo>
                <a:lnTo>
                  <a:pt x="88" y="696"/>
                </a:lnTo>
                <a:close/>
              </a:path>
            </a:pathLst>
          </a:custGeom>
          <a:solidFill>
            <a:srgbClr val="CCECFF"/>
          </a:solidFill>
          <a:ln>
            <a:noFill/>
          </a:ln>
          <a:extLst>
            <a:ext uri="{91240B29-F687-4F45-9708-019B960494DF}">
              <a14:hiddenLine xmlns:a14="http://schemas.microsoft.com/office/drawing/2010/main" w="0">
                <a:solidFill>
                  <a:srgbClr val="000000"/>
                </a:solidFill>
                <a:round/>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sp>
        <p:nvSpPr>
          <p:cNvPr id="4" name="Freeform 18"/>
          <p:cNvSpPr>
            <a:spLocks/>
          </p:cNvSpPr>
          <p:nvPr/>
        </p:nvSpPr>
        <p:spPr bwMode="gray">
          <a:xfrm rot="10800000">
            <a:off x="6045994" y="3611562"/>
            <a:ext cx="2486446" cy="962025"/>
          </a:xfrm>
          <a:custGeom>
            <a:avLst/>
            <a:gdLst>
              <a:gd name="T0" fmla="*/ 88 w 2320"/>
              <a:gd name="T1" fmla="*/ 696 h 792"/>
              <a:gd name="T2" fmla="*/ 88 w 2320"/>
              <a:gd name="T3" fmla="*/ 0 h 792"/>
              <a:gd name="T4" fmla="*/ 0 w 2320"/>
              <a:gd name="T5" fmla="*/ 0 h 792"/>
              <a:gd name="T6" fmla="*/ 0 w 2320"/>
              <a:gd name="T7" fmla="*/ 792 h 792"/>
              <a:gd name="T8" fmla="*/ 2320 w 2320"/>
              <a:gd name="T9" fmla="*/ 792 h 792"/>
              <a:gd name="T10" fmla="*/ 2320 w 2320"/>
              <a:gd name="T11" fmla="*/ 696 h 792"/>
              <a:gd name="T12" fmla="*/ 88 w 2320"/>
              <a:gd name="T13" fmla="*/ 696 h 792"/>
              <a:gd name="T14" fmla="*/ 0 60000 65536"/>
              <a:gd name="T15" fmla="*/ 0 60000 65536"/>
              <a:gd name="T16" fmla="*/ 0 60000 65536"/>
              <a:gd name="T17" fmla="*/ 0 60000 65536"/>
              <a:gd name="T18" fmla="*/ 0 60000 65536"/>
              <a:gd name="T19" fmla="*/ 0 60000 65536"/>
              <a:gd name="T20" fmla="*/ 0 60000 65536"/>
              <a:gd name="T21" fmla="*/ 0 w 2320"/>
              <a:gd name="T22" fmla="*/ 0 h 792"/>
              <a:gd name="T23" fmla="*/ 2320 w 2320"/>
              <a:gd name="T24" fmla="*/ 792 h 7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20" h="792">
                <a:moveTo>
                  <a:pt x="88" y="696"/>
                </a:moveTo>
                <a:lnTo>
                  <a:pt x="88" y="0"/>
                </a:lnTo>
                <a:lnTo>
                  <a:pt x="0" y="0"/>
                </a:lnTo>
                <a:lnTo>
                  <a:pt x="0" y="792"/>
                </a:lnTo>
                <a:lnTo>
                  <a:pt x="2320" y="792"/>
                </a:lnTo>
                <a:lnTo>
                  <a:pt x="2320" y="696"/>
                </a:lnTo>
                <a:lnTo>
                  <a:pt x="88" y="696"/>
                </a:lnTo>
                <a:close/>
              </a:path>
            </a:pathLst>
          </a:custGeom>
          <a:solidFill>
            <a:srgbClr val="CCECFF"/>
          </a:solidFill>
          <a:ln>
            <a:noFill/>
          </a:ln>
          <a:extLst>
            <a:ext uri="{91240B29-F687-4F45-9708-019B960494DF}">
              <a14:hiddenLine xmlns:a14="http://schemas.microsoft.com/office/drawing/2010/main" w="0">
                <a:solidFill>
                  <a:srgbClr val="000000"/>
                </a:solidFill>
                <a:round/>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sp>
        <p:nvSpPr>
          <p:cNvPr id="5" name="Rectangle 19"/>
          <p:cNvSpPr>
            <a:spLocks noChangeArrowheads="1"/>
          </p:cNvSpPr>
          <p:nvPr/>
        </p:nvSpPr>
        <p:spPr bwMode="gray">
          <a:xfrm>
            <a:off x="1158082" y="3800475"/>
            <a:ext cx="6629400" cy="1524000"/>
          </a:xfrm>
          <a:prstGeom prst="rect">
            <a:avLst/>
          </a:prstGeom>
          <a:gradFill rotWithShape="1">
            <a:gsLst>
              <a:gs pos="0">
                <a:srgbClr val="CCECFF"/>
              </a:gs>
              <a:gs pos="50000">
                <a:srgbClr val="CCECFF">
                  <a:gamma/>
                  <a:tint val="0"/>
                  <a:invGamma/>
                </a:srgbClr>
              </a:gs>
              <a:gs pos="100000">
                <a:srgbClr val="CCECFF"/>
              </a:gs>
            </a:gsLst>
            <a:lin ang="2700000" scaled="1"/>
          </a:gradFill>
          <a:ln w="9525">
            <a:solidFill>
              <a:srgbClr val="FFFFFF"/>
            </a:solidFill>
            <a:miter lim="800000"/>
            <a:headEnd/>
            <a:tailEnd/>
          </a:ln>
          <a:effectLst>
            <a:outerShdw sy="50000" kx="-2453608" rotWithShape="0">
              <a:schemeClr val="bg2">
                <a:alpha val="50000"/>
              </a:schemeClr>
            </a:outerShdw>
          </a:effectLst>
        </p:spPr>
        <p:txBody>
          <a:bodyPr anchor="ctr"/>
          <a:lstStyle/>
          <a:p>
            <a:pPr algn="ctr">
              <a:defRPr/>
            </a:pPr>
            <a:endParaRPr lang="ru-RU" sz="1800" dirty="0">
              <a:latin typeface="Arial" charset="0"/>
            </a:endParaRPr>
          </a:p>
        </p:txBody>
      </p:sp>
      <p:sp>
        <p:nvSpPr>
          <p:cNvPr id="6" name="Rectangle 2"/>
          <p:cNvSpPr>
            <a:spLocks noChangeArrowheads="1"/>
          </p:cNvSpPr>
          <p:nvPr/>
        </p:nvSpPr>
        <p:spPr bwMode="auto">
          <a:xfrm>
            <a:off x="1497806" y="3940175"/>
            <a:ext cx="6746602" cy="1323439"/>
          </a:xfrm>
          <a:prstGeom prst="rect">
            <a:avLst/>
          </a:prstGeom>
          <a:noFill/>
          <a:ln w="9525">
            <a:noFill/>
            <a:miter lim="800000"/>
            <a:headEnd/>
            <a:tailEnd/>
          </a:ln>
          <a:effectLst/>
        </p:spPr>
        <p:txBody>
          <a:bodyPr wrap="square">
            <a:spAutoFit/>
          </a:bodyPr>
          <a:lstStyle/>
          <a:p>
            <a:pPr>
              <a:defRPr/>
            </a:pPr>
            <a:r>
              <a:rPr lang="en-US" sz="2000" b="1" dirty="0">
                <a:solidFill>
                  <a:srgbClr val="000066"/>
                </a:solidFill>
                <a:effectLst>
                  <a:outerShdw blurRad="38100" dist="38100" dir="2700000" algn="tl">
                    <a:srgbClr val="C0C0C0"/>
                  </a:outerShdw>
                </a:effectLst>
              </a:rPr>
              <a:t>Interaction</a:t>
            </a:r>
          </a:p>
          <a:p>
            <a:pPr>
              <a:defRPr/>
            </a:pPr>
            <a:r>
              <a:rPr lang="en-US" sz="2000" b="1" dirty="0">
                <a:effectLst>
                  <a:outerShdw blurRad="38100" dist="38100" dir="2700000" algn="tl">
                    <a:srgbClr val="C0C0C0"/>
                  </a:outerShdw>
                </a:effectLst>
              </a:rPr>
              <a:t>of the world of politics, the economic sphere and civil society (social and spiritual spheres)        it has a systemic character.</a:t>
            </a:r>
            <a:endParaRPr lang="ru-RU" sz="2000" b="1" dirty="0">
              <a:effectLst>
                <a:outerShdw blurRad="38100" dist="38100" dir="2700000" algn="tl">
                  <a:srgbClr val="C0C0C0"/>
                </a:outerShdw>
              </a:effectLst>
            </a:endParaRPr>
          </a:p>
        </p:txBody>
      </p:sp>
      <p:sp>
        <p:nvSpPr>
          <p:cNvPr id="2" name="Прямоугольник 1"/>
          <p:cNvSpPr/>
          <p:nvPr/>
        </p:nvSpPr>
        <p:spPr>
          <a:xfrm>
            <a:off x="978694" y="3265188"/>
            <a:ext cx="7553746" cy="54596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a:solidFill>
                  <a:srgbClr val="FF0000"/>
                </a:solidFill>
                <a:latin typeface="Arial" panose="020B0604020202020204" pitchFamily="34" charset="0"/>
                <a:cs typeface="Arial" panose="020B0604020202020204" pitchFamily="34" charset="0"/>
              </a:rPr>
              <a:t>Politics is closely linked to all spheres:</a:t>
            </a:r>
            <a:endParaRPr lang="ru-RU"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3341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nvSpPr>
        <p:spPr bwMode="auto">
          <a:xfrm>
            <a:off x="234950" y="184150"/>
            <a:ext cx="8729663" cy="436563"/>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pPr>
            <a:r>
              <a:rPr lang="ru-RU" altLang="ru-RU" sz="2000" b="1">
                <a:solidFill>
                  <a:schemeClr val="tx1"/>
                </a:solidFill>
                <a:latin typeface="Arial" charset="0"/>
              </a:rPr>
              <a:t>THEORY OF THE SYSTEM APPROACH BY T. PARSONS</a:t>
            </a:r>
          </a:p>
        </p:txBody>
      </p:sp>
      <p:sp>
        <p:nvSpPr>
          <p:cNvPr id="5125" name="Text Box 5"/>
          <p:cNvSpPr txBox="1">
            <a:spLocks noChangeArrowheads="1"/>
          </p:cNvSpPr>
          <p:nvPr/>
        </p:nvSpPr>
        <p:spPr bwMode="auto">
          <a:xfrm>
            <a:off x="250825" y="669925"/>
            <a:ext cx="864235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90000"/>
              </a:lnSpc>
              <a:spcBef>
                <a:spcPct val="50000"/>
              </a:spcBef>
            </a:pPr>
            <a:r>
              <a:rPr lang="ru-RU" altLang="ru-RU" b="1" dirty="0">
                <a:solidFill>
                  <a:schemeClr val="tx1"/>
                </a:solidFill>
              </a:rPr>
              <a:t>The role of the political system in ensuring integration, developing and implementing common goals </a:t>
            </a:r>
          </a:p>
        </p:txBody>
      </p:sp>
      <p:grpSp>
        <p:nvGrpSpPr>
          <p:cNvPr id="5126" name="Group 16"/>
          <p:cNvGrpSpPr>
            <a:grpSpLocks/>
          </p:cNvGrpSpPr>
          <p:nvPr/>
        </p:nvGrpSpPr>
        <p:grpSpPr bwMode="auto">
          <a:xfrm>
            <a:off x="317500" y="2387600"/>
            <a:ext cx="3673475" cy="2473325"/>
            <a:chOff x="385" y="890"/>
            <a:chExt cx="2314" cy="1558"/>
          </a:xfrm>
        </p:grpSpPr>
        <p:pic>
          <p:nvPicPr>
            <p:cNvPr id="5137" name="Picture 10"/>
            <p:cNvPicPr>
              <a:picLocks noChangeAspect="1" noChangeArrowheads="1"/>
            </p:cNvPicPr>
            <p:nvPr/>
          </p:nvPicPr>
          <p:blipFill>
            <a:blip r:embed="rId2">
              <a:extLst>
                <a:ext uri="{28A0092B-C50C-407E-A947-70E740481C1C}">
                  <a14:useLocalDpi xmlns:a14="http://schemas.microsoft.com/office/drawing/2010/main" val="0"/>
                </a:ext>
              </a:extLst>
            </a:blip>
            <a:srcRect l="26962" t="24045" r="17288" b="47054"/>
            <a:stretch>
              <a:fillRect/>
            </a:stretch>
          </p:blipFill>
          <p:spPr bwMode="auto">
            <a:xfrm>
              <a:off x="385" y="890"/>
              <a:ext cx="2314" cy="1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8" name="WordArt 12"/>
            <p:cNvSpPr>
              <a:spLocks noChangeArrowheads="1" noChangeShapeType="1" noTextEdit="1"/>
            </p:cNvSpPr>
            <p:nvPr/>
          </p:nvSpPr>
          <p:spPr bwMode="auto">
            <a:xfrm>
              <a:off x="1105" y="975"/>
              <a:ext cx="843" cy="136"/>
            </a:xfrm>
            <a:prstGeom prst="rect">
              <a:avLst/>
            </a:prstGeom>
          </p:spPr>
          <p:txBody>
            <a:bodyPr wrap="none" fromWordArt="1">
              <a:prstTxWarp prst="textPlain">
                <a:avLst>
                  <a:gd name="adj" fmla="val 50000"/>
                </a:avLst>
              </a:prstTxWarp>
            </a:bodyPr>
            <a:lstStyle/>
            <a:p>
              <a:pPr algn="ctr"/>
              <a:r>
                <a:rPr lang="ru-RU" sz="1000" b="1" kern="10" dirty="0" err="1">
                  <a:ln w="19050">
                    <a:solidFill>
                      <a:srgbClr val="993366"/>
                    </a:solidFill>
                    <a:round/>
                    <a:headEnd/>
                    <a:tailEnd/>
                  </a:ln>
                  <a:solidFill>
                    <a:srgbClr val="FFFFFF"/>
                  </a:solidFill>
                  <a:effectLst>
                    <a:outerShdw dist="35921" dir="2700000" algn="ctr" rotWithShape="0">
                      <a:srgbClr val="990000"/>
                    </a:outerShdw>
                  </a:effectLst>
                  <a:latin typeface="Impact"/>
                </a:rPr>
                <a:t>Political</a:t>
              </a:r>
              <a:r>
                <a:rPr lang="ru-RU" sz="1000" b="1" kern="10" dirty="0">
                  <a:ln w="19050">
                    <a:solidFill>
                      <a:srgbClr val="993366"/>
                    </a:solidFill>
                    <a:round/>
                    <a:headEnd/>
                    <a:tailEnd/>
                  </a:ln>
                  <a:solidFill>
                    <a:srgbClr val="FFFFFF"/>
                  </a:solidFill>
                  <a:effectLst>
                    <a:outerShdw dist="35921" dir="2700000" algn="ctr" rotWithShape="0">
                      <a:srgbClr val="990000"/>
                    </a:outerShdw>
                  </a:effectLst>
                  <a:latin typeface="Impact"/>
                </a:rPr>
                <a:t> </a:t>
              </a:r>
            </a:p>
          </p:txBody>
        </p:sp>
        <p:sp>
          <p:nvSpPr>
            <p:cNvPr id="5139" name="WordArt 13"/>
            <p:cNvSpPr>
              <a:spLocks noChangeArrowheads="1" noChangeShapeType="1" noTextEdit="1"/>
            </p:cNvSpPr>
            <p:nvPr/>
          </p:nvSpPr>
          <p:spPr bwMode="auto">
            <a:xfrm>
              <a:off x="1765" y="1316"/>
              <a:ext cx="843" cy="136"/>
            </a:xfrm>
            <a:prstGeom prst="rect">
              <a:avLst/>
            </a:prstGeom>
          </p:spPr>
          <p:txBody>
            <a:bodyPr wrap="none" fromWordArt="1">
              <a:prstTxWarp prst="textPlain">
                <a:avLst>
                  <a:gd name="adj" fmla="val 50000"/>
                </a:avLst>
              </a:prstTxWarp>
            </a:bodyPr>
            <a:lstStyle/>
            <a:p>
              <a:pPr algn="ctr"/>
              <a:r>
                <a:rPr lang="en-US" sz="1000" b="1" kern="10" dirty="0" smtClean="0">
                  <a:ln w="19050">
                    <a:solidFill>
                      <a:srgbClr val="993366"/>
                    </a:solidFill>
                    <a:round/>
                    <a:headEnd/>
                    <a:tailEnd/>
                  </a:ln>
                  <a:solidFill>
                    <a:srgbClr val="FFFFFF"/>
                  </a:solidFill>
                  <a:effectLst>
                    <a:outerShdw dist="35921" dir="2700000" algn="ctr" rotWithShape="0">
                      <a:srgbClr val="990000"/>
                    </a:outerShdw>
                  </a:effectLst>
                  <a:latin typeface="Impact"/>
                </a:rPr>
                <a:t>Spiritual</a:t>
              </a:r>
              <a:endParaRPr lang="ru-RU" sz="1000" b="1" kern="10" dirty="0">
                <a:ln w="19050">
                  <a:solidFill>
                    <a:srgbClr val="993366"/>
                  </a:solidFill>
                  <a:round/>
                  <a:headEnd/>
                  <a:tailEnd/>
                </a:ln>
                <a:solidFill>
                  <a:srgbClr val="FFFFFF"/>
                </a:solidFill>
                <a:effectLst>
                  <a:outerShdw dist="35921" dir="2700000" algn="ctr" rotWithShape="0">
                    <a:srgbClr val="990000"/>
                  </a:outerShdw>
                </a:effectLst>
                <a:latin typeface="Impact"/>
              </a:endParaRPr>
            </a:p>
          </p:txBody>
        </p:sp>
        <p:sp>
          <p:nvSpPr>
            <p:cNvPr id="5140" name="WordArt 14"/>
            <p:cNvSpPr>
              <a:spLocks noChangeArrowheads="1" noChangeShapeType="1" noTextEdit="1"/>
            </p:cNvSpPr>
            <p:nvPr/>
          </p:nvSpPr>
          <p:spPr bwMode="auto">
            <a:xfrm>
              <a:off x="1111" y="1628"/>
              <a:ext cx="843" cy="136"/>
            </a:xfrm>
            <a:prstGeom prst="rect">
              <a:avLst/>
            </a:prstGeom>
          </p:spPr>
          <p:txBody>
            <a:bodyPr wrap="none" fromWordArt="1">
              <a:prstTxWarp prst="textPlain">
                <a:avLst>
                  <a:gd name="adj" fmla="val 50000"/>
                </a:avLst>
              </a:prstTxWarp>
            </a:bodyPr>
            <a:lstStyle/>
            <a:p>
              <a:pPr algn="ctr"/>
              <a:r>
                <a:rPr lang="ru-RU" sz="1000" b="1" kern="10">
                  <a:ln w="19050">
                    <a:solidFill>
                      <a:srgbClr val="993366"/>
                    </a:solidFill>
                    <a:round/>
                    <a:headEnd/>
                    <a:tailEnd/>
                  </a:ln>
                  <a:solidFill>
                    <a:srgbClr val="FFFFFF"/>
                  </a:solidFill>
                  <a:effectLst>
                    <a:outerShdw dist="35921" dir="2700000" algn="ctr" rotWithShape="0">
                      <a:srgbClr val="990000"/>
                    </a:outerShdw>
                  </a:effectLst>
                  <a:latin typeface="Impact"/>
                </a:rPr>
                <a:t>Economic</a:t>
              </a:r>
            </a:p>
          </p:txBody>
        </p:sp>
        <p:sp>
          <p:nvSpPr>
            <p:cNvPr id="5141" name="WordArt 15"/>
            <p:cNvSpPr>
              <a:spLocks noChangeArrowheads="1" noChangeShapeType="1" noTextEdit="1"/>
            </p:cNvSpPr>
            <p:nvPr/>
          </p:nvSpPr>
          <p:spPr bwMode="auto">
            <a:xfrm>
              <a:off x="464" y="1298"/>
              <a:ext cx="843" cy="136"/>
            </a:xfrm>
            <a:prstGeom prst="rect">
              <a:avLst/>
            </a:prstGeom>
          </p:spPr>
          <p:txBody>
            <a:bodyPr wrap="none" fromWordArt="1">
              <a:prstTxWarp prst="textPlain">
                <a:avLst>
                  <a:gd name="adj" fmla="val 50000"/>
                </a:avLst>
              </a:prstTxWarp>
            </a:bodyPr>
            <a:lstStyle/>
            <a:p>
              <a:pPr algn="ctr"/>
              <a:r>
                <a:rPr lang="ru-RU" sz="1000" b="1" kern="10" dirty="0" err="1">
                  <a:ln w="19050">
                    <a:solidFill>
                      <a:srgbClr val="993366"/>
                    </a:solidFill>
                    <a:round/>
                    <a:headEnd/>
                    <a:tailEnd/>
                  </a:ln>
                  <a:solidFill>
                    <a:srgbClr val="FFFFFF"/>
                  </a:solidFill>
                  <a:effectLst>
                    <a:outerShdw dist="35921" dir="2700000" algn="ctr" rotWithShape="0">
                      <a:srgbClr val="990000"/>
                    </a:outerShdw>
                  </a:effectLst>
                  <a:latin typeface="Impact"/>
                </a:rPr>
                <a:t>Social</a:t>
              </a:r>
              <a:r>
                <a:rPr lang="ru-RU" sz="1000" b="1" kern="10" dirty="0">
                  <a:ln w="19050">
                    <a:solidFill>
                      <a:srgbClr val="993366"/>
                    </a:solidFill>
                    <a:round/>
                    <a:headEnd/>
                    <a:tailEnd/>
                  </a:ln>
                  <a:solidFill>
                    <a:srgbClr val="FFFFFF"/>
                  </a:solidFill>
                  <a:effectLst>
                    <a:outerShdw dist="35921" dir="2700000" algn="ctr" rotWithShape="0">
                      <a:srgbClr val="990000"/>
                    </a:outerShdw>
                  </a:effectLst>
                  <a:latin typeface="Impact"/>
                </a:rPr>
                <a:t> </a:t>
              </a:r>
            </a:p>
          </p:txBody>
        </p:sp>
      </p:grpSp>
      <p:sp>
        <p:nvSpPr>
          <p:cNvPr id="5127" name="Text Box 17"/>
          <p:cNvSpPr txBox="1">
            <a:spLocks noChangeArrowheads="1"/>
          </p:cNvSpPr>
          <p:nvPr/>
        </p:nvSpPr>
        <p:spPr bwMode="auto">
          <a:xfrm>
            <a:off x="4643438" y="1422400"/>
            <a:ext cx="4321175" cy="679673"/>
          </a:xfrm>
          <a:prstGeom prst="rect">
            <a:avLst/>
          </a:prstGeom>
          <a:gradFill rotWithShape="1">
            <a:gsLst>
              <a:gs pos="0">
                <a:schemeClr val="bg1"/>
              </a:gs>
              <a:gs pos="100000">
                <a:srgbClr val="FFFF99"/>
              </a:gs>
            </a:gsLst>
            <a:path path="shape">
              <a:fillToRect l="50000" t="50000" r="50000" b="50000"/>
            </a:path>
          </a:gradFill>
          <a:ln w="9525">
            <a:miter lim="800000"/>
            <a:headEnd/>
            <a:tailEnd/>
          </a:ln>
          <a:scene3d>
            <a:camera prst="legacyPerspectiveTop"/>
            <a:lightRig rig="legacyFlat3" dir="b"/>
          </a:scene3d>
          <a:sp3d extrusionH="887400" prstMaterial="legacyMatte">
            <a:bevelT w="13500" h="13500" prst="angle"/>
            <a:bevelB w="13500" h="13500" prst="angle"/>
            <a:extrusionClr>
              <a:srgbClr val="FFFF99"/>
            </a:extrusionClr>
          </a:sp3d>
        </p:spPr>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spcBef>
                <a:spcPct val="50000"/>
              </a:spcBef>
            </a:pPr>
            <a:r>
              <a:rPr lang="ru-RU" altLang="ru-RU" b="1" dirty="0">
                <a:solidFill>
                  <a:srgbClr val="FF0000"/>
                </a:solidFill>
              </a:rPr>
              <a:t>Economic subsystem                         </a:t>
            </a:r>
            <a:r>
              <a:rPr lang="ru-RU" altLang="ru-RU" b="1" dirty="0">
                <a:solidFill>
                  <a:schemeClr val="tx1"/>
                </a:solidFill>
              </a:rPr>
              <a:t>responsible for meeting people's needs for consumer goods </a:t>
            </a:r>
          </a:p>
        </p:txBody>
      </p:sp>
      <p:sp>
        <p:nvSpPr>
          <p:cNvPr id="5128" name="Text Box 18"/>
          <p:cNvSpPr txBox="1">
            <a:spLocks noChangeArrowheads="1"/>
          </p:cNvSpPr>
          <p:nvPr/>
        </p:nvSpPr>
        <p:spPr bwMode="auto">
          <a:xfrm>
            <a:off x="4643438" y="2270125"/>
            <a:ext cx="4321175" cy="679673"/>
          </a:xfrm>
          <a:prstGeom prst="rect">
            <a:avLst/>
          </a:prstGeom>
          <a:gradFill rotWithShape="1">
            <a:gsLst>
              <a:gs pos="0">
                <a:schemeClr val="bg1"/>
              </a:gs>
              <a:gs pos="100000">
                <a:srgbClr val="FFFF99"/>
              </a:gs>
            </a:gsLst>
            <a:path path="shape">
              <a:fillToRect l="50000" t="50000" r="50000" b="50000"/>
            </a:path>
          </a:gradFill>
          <a:ln w="9525">
            <a:miter lim="800000"/>
            <a:headEnd/>
            <a:tailEnd/>
          </a:ln>
          <a:scene3d>
            <a:camera prst="legacyPerspectiveTop"/>
            <a:lightRig rig="legacyFlat3" dir="b"/>
          </a:scene3d>
          <a:sp3d extrusionH="887400" prstMaterial="legacyMatte">
            <a:bevelT w="13500" h="13500" prst="angle"/>
            <a:bevelB w="13500" h="13500" prst="angle"/>
            <a:extrusionClr>
              <a:srgbClr val="FFFF99"/>
            </a:extrusionClr>
          </a:sp3d>
        </p:spPr>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spcBef>
                <a:spcPct val="50000"/>
              </a:spcBef>
            </a:pPr>
            <a:r>
              <a:rPr lang="ru-RU" altLang="ru-RU" b="1" dirty="0">
                <a:solidFill>
                  <a:srgbClr val="FF0000"/>
                </a:solidFill>
              </a:rPr>
              <a:t>Political subsystem                 </a:t>
            </a:r>
            <a:r>
              <a:rPr lang="ru-RU" altLang="ru-RU" b="1" dirty="0">
                <a:solidFill>
                  <a:schemeClr val="tx1"/>
                </a:solidFill>
              </a:rPr>
              <a:t>defines collective interests and mobilizes resources to achieve them </a:t>
            </a:r>
          </a:p>
        </p:txBody>
      </p:sp>
      <p:sp>
        <p:nvSpPr>
          <p:cNvPr id="5129" name="Text Box 19"/>
          <p:cNvSpPr txBox="1">
            <a:spLocks noChangeArrowheads="1"/>
          </p:cNvSpPr>
          <p:nvPr/>
        </p:nvSpPr>
        <p:spPr bwMode="auto">
          <a:xfrm>
            <a:off x="4643438" y="3122613"/>
            <a:ext cx="4321175" cy="1261371"/>
          </a:xfrm>
          <a:prstGeom prst="rect">
            <a:avLst/>
          </a:prstGeom>
          <a:gradFill rotWithShape="1">
            <a:gsLst>
              <a:gs pos="0">
                <a:schemeClr val="bg1"/>
              </a:gs>
              <a:gs pos="100000">
                <a:srgbClr val="FFFF99"/>
              </a:gs>
            </a:gsLst>
            <a:path path="shape">
              <a:fillToRect l="50000" t="50000" r="50000" b="50000"/>
            </a:path>
          </a:gradFill>
          <a:ln w="9525">
            <a:miter lim="800000"/>
            <a:headEnd/>
            <a:tailEnd/>
          </a:ln>
          <a:scene3d>
            <a:camera prst="legacyPerspectiveTop"/>
            <a:lightRig rig="legacyFlat3" dir="b"/>
          </a:scene3d>
          <a:sp3d extrusionH="887400" prstMaterial="legacyMatte">
            <a:bevelT w="13500" h="13500" prst="angle"/>
            <a:bevelB w="13500" h="13500" prst="angle"/>
            <a:extrusionClr>
              <a:srgbClr val="FFFF99"/>
            </a:extrusionClr>
          </a:sp3d>
        </p:spPr>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spcBef>
                <a:spcPct val="50000"/>
              </a:spcBef>
            </a:pPr>
            <a:r>
              <a:rPr lang="ru-RU" altLang="ru-RU" b="1" dirty="0">
                <a:solidFill>
                  <a:srgbClr val="FF0000"/>
                </a:solidFill>
              </a:rPr>
              <a:t>Social subsystem                   </a:t>
            </a:r>
            <a:r>
              <a:rPr lang="ru-RU" altLang="ru-RU" b="1" dirty="0">
                <a:solidFill>
                  <a:schemeClr val="tx1"/>
                </a:solidFill>
              </a:rPr>
              <a:t>supports the established way of life, transmits norms, rules and values to new members of society, which become important factors in motivating their behavior</a:t>
            </a:r>
          </a:p>
        </p:txBody>
      </p:sp>
      <p:sp>
        <p:nvSpPr>
          <p:cNvPr id="5130" name="Text Box 20"/>
          <p:cNvSpPr txBox="1">
            <a:spLocks noChangeArrowheads="1"/>
          </p:cNvSpPr>
          <p:nvPr/>
        </p:nvSpPr>
        <p:spPr bwMode="auto">
          <a:xfrm>
            <a:off x="4643438" y="4551363"/>
            <a:ext cx="4321175" cy="873572"/>
          </a:xfrm>
          <a:prstGeom prst="rect">
            <a:avLst/>
          </a:prstGeom>
          <a:gradFill rotWithShape="1">
            <a:gsLst>
              <a:gs pos="0">
                <a:schemeClr val="bg1"/>
              </a:gs>
              <a:gs pos="100000">
                <a:srgbClr val="FFFF99"/>
              </a:gs>
            </a:gsLst>
            <a:path path="shape">
              <a:fillToRect l="50000" t="50000" r="50000" b="50000"/>
            </a:path>
          </a:gradFill>
          <a:ln w="9525">
            <a:miter lim="800000"/>
            <a:headEnd/>
            <a:tailEnd/>
          </a:ln>
          <a:scene3d>
            <a:camera prst="legacyPerspectiveTop"/>
            <a:lightRig rig="legacyFlat3" dir="b"/>
          </a:scene3d>
          <a:sp3d extrusionH="887400" prstMaterial="legacyMatte">
            <a:bevelT w="13500" h="13500" prst="angle"/>
            <a:bevelB w="13500" h="13500" prst="angle"/>
            <a:extrusionClr>
              <a:srgbClr val="FFFF99"/>
            </a:extrusionClr>
          </a:sp3d>
        </p:spPr>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spcBef>
                <a:spcPct val="50000"/>
              </a:spcBef>
            </a:pPr>
            <a:r>
              <a:rPr lang="ru-RU" altLang="ru-RU" b="1" dirty="0">
                <a:solidFill>
                  <a:srgbClr val="FF0000"/>
                </a:solidFill>
              </a:rPr>
              <a:t>Spiritual subsystem</a:t>
            </a:r>
            <a:r>
              <a:rPr lang="ru-RU" altLang="ru-RU" b="1" i="1" dirty="0">
                <a:solidFill>
                  <a:schemeClr val="tx1"/>
                </a:solidFill>
              </a:rPr>
              <a:t>                                   </a:t>
            </a:r>
            <a:r>
              <a:rPr lang="ru-RU" altLang="ru-RU" b="1" dirty="0">
                <a:solidFill>
                  <a:schemeClr val="tx1"/>
                </a:solidFill>
              </a:rPr>
              <a:t>implements the integration of society, establishes and maintains solidarity links between its elements</a:t>
            </a:r>
          </a:p>
        </p:txBody>
      </p:sp>
      <p:sp>
        <p:nvSpPr>
          <p:cNvPr id="5131" name="AutoShape 21"/>
          <p:cNvSpPr>
            <a:spLocks/>
          </p:cNvSpPr>
          <p:nvPr/>
        </p:nvSpPr>
        <p:spPr bwMode="auto">
          <a:xfrm>
            <a:off x="4211638" y="1268413"/>
            <a:ext cx="360362" cy="4176712"/>
          </a:xfrm>
          <a:prstGeom prst="leftBrace">
            <a:avLst>
              <a:gd name="adj1" fmla="val 96586"/>
              <a:gd name="adj2" fmla="val 50000"/>
            </a:avLst>
          </a:pr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5132" name="AutoShape 22" descr="Папирус"/>
          <p:cNvSpPr>
            <a:spLocks noChangeArrowheads="1"/>
          </p:cNvSpPr>
          <p:nvPr/>
        </p:nvSpPr>
        <p:spPr bwMode="auto">
          <a:xfrm>
            <a:off x="1908175" y="2924175"/>
            <a:ext cx="503238" cy="504825"/>
          </a:xfrm>
          <a:custGeom>
            <a:avLst/>
            <a:gdLst>
              <a:gd name="T0" fmla="*/ 5862233 w 21600"/>
              <a:gd name="T1" fmla="*/ 0 h 21600"/>
              <a:gd name="T2" fmla="*/ 1716880 w 21600"/>
              <a:gd name="T3" fmla="*/ 1727717 h 21600"/>
              <a:gd name="T4" fmla="*/ 0 w 21600"/>
              <a:gd name="T5" fmla="*/ 5899277 h 21600"/>
              <a:gd name="T6" fmla="*/ 1716880 w 21600"/>
              <a:gd name="T7" fmla="*/ 10070815 h 21600"/>
              <a:gd name="T8" fmla="*/ 5862233 w 21600"/>
              <a:gd name="T9" fmla="*/ 11798532 h 21600"/>
              <a:gd name="T10" fmla="*/ 10007587 w 21600"/>
              <a:gd name="T11" fmla="*/ 10070815 h 21600"/>
              <a:gd name="T12" fmla="*/ 11724467 w 21600"/>
              <a:gd name="T13" fmla="*/ 5899277 h 21600"/>
              <a:gd name="T14" fmla="*/ 10007587 w 21600"/>
              <a:gd name="T15" fmla="*/ 172771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blipFill dpi="0" rotWithShape="1">
            <a:blip r:embed="rId3"/>
            <a:srcRect/>
            <a:tile tx="0" ty="0" sx="100000" sy="100000" flip="none" algn="tl"/>
          </a:blipFill>
          <a:ln w="9525">
            <a:solidFill>
              <a:schemeClr val="tx1"/>
            </a:solidFill>
            <a:round/>
            <a:headEnd/>
            <a:tailEnd/>
          </a:ln>
        </p:spPr>
        <p:txBody>
          <a:bodyPr wrap="none" anchor="ctr"/>
          <a:lstStyle/>
          <a:p>
            <a:endParaRPr lang="ru-RU"/>
          </a:p>
        </p:txBody>
      </p:sp>
      <p:sp>
        <p:nvSpPr>
          <p:cNvPr id="5133" name="AutoShape 25"/>
          <p:cNvSpPr>
            <a:spLocks noChangeArrowheads="1"/>
          </p:cNvSpPr>
          <p:nvPr/>
        </p:nvSpPr>
        <p:spPr bwMode="auto">
          <a:xfrm>
            <a:off x="179388" y="1322388"/>
            <a:ext cx="4105275" cy="792162"/>
          </a:xfrm>
          <a:prstGeom prst="downArrow">
            <a:avLst>
              <a:gd name="adj1" fmla="val 50000"/>
              <a:gd name="adj2" fmla="val 25000"/>
            </a:avLst>
          </a:prstGeom>
          <a:gradFill rotWithShape="1">
            <a:gsLst>
              <a:gs pos="0">
                <a:schemeClr val="bg1"/>
              </a:gs>
              <a:gs pos="100000">
                <a:schemeClr val="accent1"/>
              </a:gs>
            </a:gsLst>
            <a:path path="rect">
              <a:fillToRect l="50000" t="50000" r="50000" b="50000"/>
            </a:path>
          </a:gradFill>
          <a:ln w="9525">
            <a:miter lim="800000"/>
            <a:headEnd/>
            <a:tailEnd/>
          </a:ln>
          <a:scene3d>
            <a:camera prst="legacyPerspectiveBottom"/>
            <a:lightRig rig="legacyFlat3" dir="t"/>
          </a:scene3d>
          <a:sp3d extrusionH="887400" prstMaterial="legacyMatte">
            <a:bevelT w="13500" h="13500" prst="angle"/>
            <a:bevelB w="13500" h="13500" prst="angle"/>
            <a:extrusionClr>
              <a:schemeClr val="accent1"/>
            </a:extrusionClr>
          </a:sp3d>
        </p:spPr>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pPr>
            <a:r>
              <a:rPr lang="ru-RU" altLang="ru-RU" b="1">
                <a:solidFill>
                  <a:schemeClr val="tx1"/>
                </a:solidFill>
              </a:rPr>
              <a:t>First applied</a:t>
            </a:r>
          </a:p>
          <a:p>
            <a:pPr algn="ctr" eaLnBrk="1" hangingPunct="1">
              <a:lnSpc>
                <a:spcPct val="80000"/>
              </a:lnSpc>
            </a:pPr>
            <a:r>
              <a:rPr lang="ru-RU" altLang="ru-RU" b="1">
                <a:solidFill>
                  <a:schemeClr val="tx1"/>
                </a:solidFill>
              </a:rPr>
              <a:t>system level</a:t>
            </a:r>
          </a:p>
          <a:p>
            <a:pPr algn="ctr" eaLnBrk="1" hangingPunct="1">
              <a:lnSpc>
                <a:spcPct val="80000"/>
              </a:lnSpc>
            </a:pPr>
            <a:r>
              <a:rPr lang="ru-RU" altLang="ru-RU" b="1">
                <a:solidFill>
                  <a:schemeClr val="tx1"/>
                </a:solidFill>
              </a:rPr>
              <a:t>approach</a:t>
            </a:r>
          </a:p>
        </p:txBody>
      </p:sp>
      <p:pic>
        <p:nvPicPr>
          <p:cNvPr id="5134" name="Picture 27" descr="Parson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713" y="5014913"/>
            <a:ext cx="1228725" cy="158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5" name="Text Box 28"/>
          <p:cNvSpPr txBox="1">
            <a:spLocks noChangeArrowheads="1"/>
          </p:cNvSpPr>
          <p:nvPr/>
        </p:nvSpPr>
        <p:spPr bwMode="auto">
          <a:xfrm>
            <a:off x="1547812" y="5478463"/>
            <a:ext cx="7596187" cy="1455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spcBef>
                <a:spcPct val="50000"/>
              </a:spcBef>
            </a:pPr>
            <a:r>
              <a:rPr lang="ru-RU" altLang="ru-RU" b="1" dirty="0">
                <a:solidFill>
                  <a:schemeClr val="tx1"/>
                </a:solidFill>
              </a:rPr>
              <a:t>Each system has </a:t>
            </a:r>
            <a:r>
              <a:rPr lang="ru-RU" altLang="ru-RU" b="1" dirty="0">
                <a:solidFill>
                  <a:srgbClr val="FF0000"/>
                </a:solidFill>
              </a:rPr>
              <a:t>four main functions</a:t>
            </a:r>
            <a:r>
              <a:rPr lang="ru-RU" altLang="ru-RU" b="1" dirty="0">
                <a:solidFill>
                  <a:schemeClr val="tx1"/>
                </a:solidFill>
              </a:rPr>
              <a:t>: </a:t>
            </a:r>
            <a:r>
              <a:rPr lang="ru-RU" altLang="ru-RU" b="1" i="1" dirty="0">
                <a:solidFill>
                  <a:schemeClr val="tx1"/>
                </a:solidFill>
              </a:rPr>
              <a:t>adaptation, goal achievement, integration, preservation of the existing order</a:t>
            </a:r>
            <a:r>
              <a:rPr lang="ru-RU" altLang="ru-RU" b="1" dirty="0">
                <a:solidFill>
                  <a:schemeClr val="tx1"/>
                </a:solidFill>
              </a:rPr>
              <a:t> (latent function).                                                                                                Thus, the system must adapt to the environment, achieve the goal, have an internal unity and be able to maintain this state, reproduce the structure and relieve tension in the system. </a:t>
            </a:r>
          </a:p>
        </p:txBody>
      </p:sp>
    </p:spTree>
    <p:extLst>
      <p:ext uri="{BB962C8B-B14F-4D97-AF65-F5344CB8AC3E}">
        <p14:creationId xmlns:p14="http://schemas.microsoft.com/office/powerpoint/2010/main" val="13555143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7"/>
          <p:cNvSpPr>
            <a:spLocks noChangeArrowheads="1"/>
          </p:cNvSpPr>
          <p:nvPr/>
        </p:nvSpPr>
        <p:spPr bwMode="auto">
          <a:xfrm>
            <a:off x="277812" y="184150"/>
            <a:ext cx="8729663" cy="436563"/>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pPr>
            <a:r>
              <a:rPr lang="ru-RU" altLang="ru-RU" sz="2000" b="1">
                <a:solidFill>
                  <a:schemeClr val="tx1"/>
                </a:solidFill>
                <a:latin typeface="Arial" charset="0"/>
              </a:rPr>
              <a:t>D. EASTON'S SYSTEM APPROACH</a:t>
            </a:r>
          </a:p>
        </p:txBody>
      </p:sp>
      <p:sp>
        <p:nvSpPr>
          <p:cNvPr id="6149" name="Text Box 8"/>
          <p:cNvSpPr txBox="1">
            <a:spLocks noChangeArrowheads="1"/>
          </p:cNvSpPr>
          <p:nvPr/>
        </p:nvSpPr>
        <p:spPr bwMode="auto">
          <a:xfrm>
            <a:off x="3332732" y="827088"/>
            <a:ext cx="5607050" cy="679673"/>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pPr>
            <a:r>
              <a:rPr lang="ru-RU" altLang="ru-RU" b="1" dirty="0">
                <a:solidFill>
                  <a:schemeClr val="tx1"/>
                </a:solidFill>
              </a:rPr>
              <a:t>This is a series of interactions, abstracted from general social behavior, through which values are distributed in society</a:t>
            </a:r>
          </a:p>
        </p:txBody>
      </p:sp>
      <p:sp>
        <p:nvSpPr>
          <p:cNvPr id="6150" name="Text Box 9"/>
          <p:cNvSpPr txBox="1">
            <a:spLocks noChangeArrowheads="1"/>
          </p:cNvSpPr>
          <p:nvPr/>
        </p:nvSpPr>
        <p:spPr bwMode="auto">
          <a:xfrm>
            <a:off x="3348038" y="1643063"/>
            <a:ext cx="5607050" cy="485774"/>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pPr>
            <a:r>
              <a:rPr lang="ru-RU" altLang="ru-RU" b="1" dirty="0">
                <a:solidFill>
                  <a:schemeClr val="tx1"/>
                </a:solidFill>
              </a:rPr>
              <a:t>It has a "reactive" "self-regulating" potential that protects it from self-destruction</a:t>
            </a:r>
          </a:p>
        </p:txBody>
      </p:sp>
      <p:sp>
        <p:nvSpPr>
          <p:cNvPr id="6151" name="Text Box 10"/>
          <p:cNvSpPr txBox="1">
            <a:spLocks noChangeArrowheads="1"/>
          </p:cNvSpPr>
          <p:nvPr/>
        </p:nvSpPr>
        <p:spPr bwMode="auto">
          <a:xfrm>
            <a:off x="3348038" y="2282825"/>
            <a:ext cx="5607050" cy="679673"/>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pPr>
            <a:r>
              <a:rPr lang="ru-RU" altLang="ru-RU" b="1">
                <a:solidFill>
                  <a:schemeClr val="tx1"/>
                </a:solidFill>
              </a:rPr>
              <a:t>A mobile phenomenon, it is able to maintain itself, preserving the characteristic features that define its appearance </a:t>
            </a:r>
          </a:p>
        </p:txBody>
      </p:sp>
      <p:sp>
        <p:nvSpPr>
          <p:cNvPr id="6152" name="Text Box 11"/>
          <p:cNvSpPr txBox="1">
            <a:spLocks noChangeArrowheads="1"/>
          </p:cNvSpPr>
          <p:nvPr/>
        </p:nvSpPr>
        <p:spPr bwMode="auto">
          <a:xfrm>
            <a:off x="3348038" y="2919413"/>
            <a:ext cx="5607050" cy="485774"/>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pPr>
            <a:r>
              <a:rPr lang="ru-RU" altLang="ru-RU" b="1">
                <a:solidFill>
                  <a:schemeClr val="tx1"/>
                </a:solidFill>
              </a:rPr>
              <a:t>This is an open system that can be changed under the influence of environmental factors </a:t>
            </a:r>
          </a:p>
        </p:txBody>
      </p:sp>
      <p:sp>
        <p:nvSpPr>
          <p:cNvPr id="6153" name="Text Box 12"/>
          <p:cNvSpPr txBox="1">
            <a:spLocks noChangeArrowheads="1"/>
          </p:cNvSpPr>
          <p:nvPr/>
        </p:nvSpPr>
        <p:spPr bwMode="auto">
          <a:xfrm>
            <a:off x="3348038" y="3540125"/>
            <a:ext cx="5607050" cy="679673"/>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spAutoFit/>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70000"/>
              </a:lnSpc>
            </a:pPr>
            <a:r>
              <a:rPr lang="ru-RU" altLang="ru-RU" b="1">
                <a:solidFill>
                  <a:schemeClr val="tx1"/>
                </a:solidFill>
              </a:rPr>
              <a:t>It can maintain stability if there is an appropriate balance between "incoming" and "outgoing" factors </a:t>
            </a:r>
          </a:p>
        </p:txBody>
      </p:sp>
      <p:pic>
        <p:nvPicPr>
          <p:cNvPr id="6154" name="Picture 13" descr="@@1369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065" y="4058602"/>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5" name="AutoShape 16"/>
          <p:cNvSpPr>
            <a:spLocks noChangeArrowheads="1"/>
          </p:cNvSpPr>
          <p:nvPr/>
        </p:nvSpPr>
        <p:spPr bwMode="auto">
          <a:xfrm>
            <a:off x="2339975" y="4797425"/>
            <a:ext cx="1944688" cy="576263"/>
          </a:xfrm>
          <a:custGeom>
            <a:avLst/>
            <a:gdLst>
              <a:gd name="T0" fmla="*/ 131312896 w 21600"/>
              <a:gd name="T1" fmla="*/ 0 h 21600"/>
              <a:gd name="T2" fmla="*/ 0 w 21600"/>
              <a:gd name="T3" fmla="*/ 7687028 h 21600"/>
              <a:gd name="T4" fmla="*/ 131312896 w 21600"/>
              <a:gd name="T5" fmla="*/ 15374030 h 21600"/>
              <a:gd name="T6" fmla="*/ 175083862 w 21600"/>
              <a:gd name="T7" fmla="*/ 768702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gradFill rotWithShape="1">
            <a:gsLst>
              <a:gs pos="0">
                <a:schemeClr val="bg1"/>
              </a:gs>
              <a:gs pos="100000">
                <a:schemeClr val="accent1"/>
              </a:gs>
            </a:gsLst>
            <a:path path="rect">
              <a:fillToRect l="50000" t="50000" r="50000" b="50000"/>
            </a:path>
          </a:gra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1"/>
            </a:extrusionClr>
          </a:sp3d>
        </p:spPr>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r>
              <a:rPr lang="ru-RU" altLang="ru-RU" b="1">
                <a:solidFill>
                  <a:schemeClr val="tx1"/>
                </a:solidFill>
              </a:rPr>
              <a:t>Requirements</a:t>
            </a:r>
          </a:p>
        </p:txBody>
      </p:sp>
      <p:sp>
        <p:nvSpPr>
          <p:cNvPr id="6156" name="AutoShape 17"/>
          <p:cNvSpPr>
            <a:spLocks noChangeArrowheads="1"/>
          </p:cNvSpPr>
          <p:nvPr/>
        </p:nvSpPr>
        <p:spPr bwMode="auto">
          <a:xfrm>
            <a:off x="2373313" y="5589588"/>
            <a:ext cx="1944687" cy="576262"/>
          </a:xfrm>
          <a:custGeom>
            <a:avLst/>
            <a:gdLst>
              <a:gd name="T0" fmla="*/ 131312739 w 21600"/>
              <a:gd name="T1" fmla="*/ 0 h 21600"/>
              <a:gd name="T2" fmla="*/ 0 w 21600"/>
              <a:gd name="T3" fmla="*/ 7686988 h 21600"/>
              <a:gd name="T4" fmla="*/ 131312739 w 21600"/>
              <a:gd name="T5" fmla="*/ 15373977 h 21600"/>
              <a:gd name="T6" fmla="*/ 175083682 w 21600"/>
              <a:gd name="T7" fmla="*/ 76869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gradFill rotWithShape="1">
            <a:gsLst>
              <a:gs pos="0">
                <a:schemeClr val="bg1"/>
              </a:gs>
              <a:gs pos="100000">
                <a:schemeClr val="accent1"/>
              </a:gs>
            </a:gsLst>
            <a:path path="rect">
              <a:fillToRect l="50000" t="50000" r="50000" b="50000"/>
            </a:path>
          </a:gra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1"/>
            </a:extrusionClr>
          </a:sp3d>
        </p:spPr>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r>
              <a:rPr lang="ru-RU" altLang="ru-RU" b="1">
                <a:solidFill>
                  <a:schemeClr val="tx1"/>
                </a:solidFill>
              </a:rPr>
              <a:t>Support</a:t>
            </a:r>
          </a:p>
        </p:txBody>
      </p:sp>
      <p:sp>
        <p:nvSpPr>
          <p:cNvPr id="6157" name="AutoShape 18"/>
          <p:cNvSpPr>
            <a:spLocks noChangeArrowheads="1"/>
          </p:cNvSpPr>
          <p:nvPr/>
        </p:nvSpPr>
        <p:spPr bwMode="auto">
          <a:xfrm>
            <a:off x="6381750" y="4797425"/>
            <a:ext cx="1944688" cy="576263"/>
          </a:xfrm>
          <a:custGeom>
            <a:avLst/>
            <a:gdLst>
              <a:gd name="T0" fmla="*/ 131312896 w 21600"/>
              <a:gd name="T1" fmla="*/ 0 h 21600"/>
              <a:gd name="T2" fmla="*/ 0 w 21600"/>
              <a:gd name="T3" fmla="*/ 7687028 h 21600"/>
              <a:gd name="T4" fmla="*/ 131312896 w 21600"/>
              <a:gd name="T5" fmla="*/ 15374030 h 21600"/>
              <a:gd name="T6" fmla="*/ 175083862 w 21600"/>
              <a:gd name="T7" fmla="*/ 768702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gradFill rotWithShape="1">
            <a:gsLst>
              <a:gs pos="0">
                <a:schemeClr val="bg1"/>
              </a:gs>
              <a:gs pos="100000">
                <a:schemeClr val="accent1"/>
              </a:gs>
            </a:gsLst>
            <a:path path="rect">
              <a:fillToRect l="50000" t="50000" r="50000" b="50000"/>
            </a:path>
          </a:gra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1"/>
            </a:extrusionClr>
          </a:sp3d>
        </p:spPr>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r>
              <a:rPr lang="ru-RU" altLang="ru-RU" b="1" dirty="0">
                <a:solidFill>
                  <a:schemeClr val="tx1"/>
                </a:solidFill>
              </a:rPr>
              <a:t>Decisions</a:t>
            </a:r>
          </a:p>
        </p:txBody>
      </p:sp>
      <p:sp>
        <p:nvSpPr>
          <p:cNvPr id="6158" name="AutoShape 19"/>
          <p:cNvSpPr>
            <a:spLocks noChangeArrowheads="1"/>
          </p:cNvSpPr>
          <p:nvPr/>
        </p:nvSpPr>
        <p:spPr bwMode="auto">
          <a:xfrm>
            <a:off x="6396038" y="5589588"/>
            <a:ext cx="1944687" cy="576262"/>
          </a:xfrm>
          <a:custGeom>
            <a:avLst/>
            <a:gdLst>
              <a:gd name="T0" fmla="*/ 131312739 w 21600"/>
              <a:gd name="T1" fmla="*/ 0 h 21600"/>
              <a:gd name="T2" fmla="*/ 0 w 21600"/>
              <a:gd name="T3" fmla="*/ 7686988 h 21600"/>
              <a:gd name="T4" fmla="*/ 131312739 w 21600"/>
              <a:gd name="T5" fmla="*/ 15373977 h 21600"/>
              <a:gd name="T6" fmla="*/ 175083682 w 21600"/>
              <a:gd name="T7" fmla="*/ 76869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gradFill rotWithShape="1">
            <a:gsLst>
              <a:gs pos="0">
                <a:schemeClr val="bg1"/>
              </a:gs>
              <a:gs pos="100000">
                <a:schemeClr val="accent1"/>
              </a:gs>
            </a:gsLst>
            <a:path path="rect">
              <a:fillToRect l="50000" t="50000" r="50000" b="50000"/>
            </a:path>
          </a:gra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1"/>
            </a:extrusionClr>
          </a:sp3d>
        </p:spPr>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r>
              <a:rPr lang="ru-RU" altLang="ru-RU" b="1">
                <a:solidFill>
                  <a:schemeClr val="tx1"/>
                </a:solidFill>
              </a:rPr>
              <a:t>Actions</a:t>
            </a:r>
          </a:p>
        </p:txBody>
      </p:sp>
      <p:sp>
        <p:nvSpPr>
          <p:cNvPr id="6159" name="WordArt 20"/>
          <p:cNvSpPr>
            <a:spLocks noChangeArrowheads="1" noChangeShapeType="1" noTextEdit="1"/>
          </p:cNvSpPr>
          <p:nvPr/>
        </p:nvSpPr>
        <p:spPr bwMode="auto">
          <a:xfrm>
            <a:off x="2771801" y="5262562"/>
            <a:ext cx="734988" cy="327025"/>
          </a:xfrm>
          <a:prstGeom prst="rect">
            <a:avLst/>
          </a:prstGeom>
        </p:spPr>
        <p:txBody>
          <a:bodyPr wrap="none" fromWordArt="1">
            <a:prstTxWarp prst="textPlain">
              <a:avLst>
                <a:gd name="adj" fmla="val 50000"/>
              </a:avLst>
            </a:prstTxWarp>
          </a:bodyPr>
          <a:lstStyle/>
          <a:p>
            <a:pPr algn="ctr"/>
            <a:r>
              <a:rPr lang="ru-RU" sz="2000" b="1" kern="10" dirty="0">
                <a:ln w="19050">
                  <a:solidFill>
                    <a:srgbClr val="CF2513"/>
                  </a:solidFill>
                  <a:round/>
                  <a:headEnd/>
                  <a:tailEnd/>
                </a:ln>
                <a:solidFill>
                  <a:srgbClr val="FFFF00"/>
                </a:solidFill>
                <a:latin typeface="Impact"/>
              </a:rPr>
              <a:t>Entrance</a:t>
            </a:r>
          </a:p>
        </p:txBody>
      </p:sp>
      <p:sp>
        <p:nvSpPr>
          <p:cNvPr id="6160" name="WordArt 21"/>
          <p:cNvSpPr>
            <a:spLocks noChangeArrowheads="1" noChangeShapeType="1" noTextEdit="1"/>
          </p:cNvSpPr>
          <p:nvPr/>
        </p:nvSpPr>
        <p:spPr bwMode="auto">
          <a:xfrm>
            <a:off x="6943725" y="5276850"/>
            <a:ext cx="796627" cy="260350"/>
          </a:xfrm>
          <a:prstGeom prst="rect">
            <a:avLst/>
          </a:prstGeom>
        </p:spPr>
        <p:txBody>
          <a:bodyPr wrap="none" fromWordArt="1">
            <a:prstTxWarp prst="textPlain">
              <a:avLst>
                <a:gd name="adj" fmla="val 50000"/>
              </a:avLst>
            </a:prstTxWarp>
          </a:bodyPr>
          <a:lstStyle/>
          <a:p>
            <a:pPr algn="ctr"/>
            <a:r>
              <a:rPr lang="ru-RU" sz="2000" b="1" kern="10" dirty="0">
                <a:ln w="19050">
                  <a:solidFill>
                    <a:srgbClr val="CF2513"/>
                  </a:solidFill>
                  <a:round/>
                  <a:headEnd/>
                  <a:tailEnd/>
                </a:ln>
                <a:solidFill>
                  <a:srgbClr val="FFFF00"/>
                </a:solidFill>
                <a:latin typeface="Impact"/>
              </a:rPr>
              <a:t>Exit</a:t>
            </a:r>
          </a:p>
        </p:txBody>
      </p:sp>
      <p:sp>
        <p:nvSpPr>
          <p:cNvPr id="6161" name="Rectangle 22"/>
          <p:cNvSpPr>
            <a:spLocks noChangeArrowheads="1"/>
          </p:cNvSpPr>
          <p:nvPr/>
        </p:nvSpPr>
        <p:spPr bwMode="auto">
          <a:xfrm>
            <a:off x="4265613" y="4700588"/>
            <a:ext cx="2087562" cy="144145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6162" name="WordArt 23"/>
          <p:cNvSpPr>
            <a:spLocks noChangeArrowheads="1" noChangeShapeType="1" noTextEdit="1"/>
          </p:cNvSpPr>
          <p:nvPr/>
        </p:nvSpPr>
        <p:spPr bwMode="auto">
          <a:xfrm>
            <a:off x="4427538" y="4881563"/>
            <a:ext cx="1809750" cy="914400"/>
          </a:xfrm>
          <a:prstGeom prst="rect">
            <a:avLst/>
          </a:prstGeom>
        </p:spPr>
        <p:txBody>
          <a:bodyPr wrap="none" fromWordArt="1">
            <a:prstTxWarp prst="textPlain">
              <a:avLst>
                <a:gd name="adj" fmla="val 50000"/>
              </a:avLst>
            </a:prstTxWarp>
          </a:bodyPr>
          <a:lstStyle/>
          <a:p>
            <a:pPr algn="ctr"/>
            <a:r>
              <a:rPr lang="ru-RU" sz="2000" b="1" kern="10" dirty="0">
                <a:ln w="12700">
                  <a:solidFill>
                    <a:srgbClr val="EAEAEA"/>
                  </a:solidFill>
                  <a:round/>
                  <a:headEnd/>
                  <a:tailEnd/>
                </a:ln>
                <a:solidFill>
                  <a:srgbClr val="FF0000"/>
                </a:solidFill>
                <a:latin typeface="Arial"/>
                <a:cs typeface="Arial"/>
              </a:rPr>
              <a:t>Political information</a:t>
            </a:r>
          </a:p>
          <a:p>
            <a:pPr algn="ctr"/>
            <a:r>
              <a:rPr lang="ru-RU" sz="2000" b="1" kern="10" dirty="0">
                <a:ln w="12700">
                  <a:solidFill>
                    <a:srgbClr val="EAEAEA"/>
                  </a:solidFill>
                  <a:round/>
                  <a:headEnd/>
                  <a:tailEnd/>
                </a:ln>
                <a:solidFill>
                  <a:srgbClr val="FF0000"/>
                </a:solidFill>
                <a:latin typeface="Arial"/>
                <a:cs typeface="Arial"/>
              </a:rPr>
              <a:t>system</a:t>
            </a:r>
          </a:p>
        </p:txBody>
      </p:sp>
      <p:sp>
        <p:nvSpPr>
          <p:cNvPr id="6163" name="Rectangle 24"/>
          <p:cNvSpPr>
            <a:spLocks noChangeArrowheads="1"/>
          </p:cNvSpPr>
          <p:nvPr/>
        </p:nvSpPr>
        <p:spPr bwMode="auto">
          <a:xfrm>
            <a:off x="1908175" y="4405313"/>
            <a:ext cx="6767513" cy="2263775"/>
          </a:xfrm>
          <a:prstGeom prst="rect">
            <a:avLst/>
          </a:prstGeom>
          <a:noFill/>
          <a:ln w="28575">
            <a:solidFill>
              <a:srgbClr val="FFFF99"/>
            </a:solidFill>
            <a:prstDash val="dash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6164" name="Line 25"/>
          <p:cNvSpPr>
            <a:spLocks noChangeShapeType="1"/>
          </p:cNvSpPr>
          <p:nvPr/>
        </p:nvSpPr>
        <p:spPr bwMode="auto">
          <a:xfrm>
            <a:off x="3132138" y="4508500"/>
            <a:ext cx="4176712" cy="0"/>
          </a:xfrm>
          <a:prstGeom prst="line">
            <a:avLst/>
          </a:prstGeom>
          <a:ln>
            <a:headEnd/>
            <a:tailEnd/>
          </a:ln>
        </p:spPr>
        <p:style>
          <a:lnRef idx="3">
            <a:schemeClr val="dk1"/>
          </a:lnRef>
          <a:fillRef idx="0">
            <a:schemeClr val="dk1"/>
          </a:fillRef>
          <a:effectRef idx="2">
            <a:schemeClr val="dk1"/>
          </a:effectRef>
          <a:fontRef idx="minor">
            <a:schemeClr val="tx1"/>
          </a:fontRef>
        </p:style>
        <p:txBody>
          <a:bodyPr/>
          <a:lstStyle/>
          <a:p>
            <a:endParaRPr lang="ru-RU"/>
          </a:p>
        </p:txBody>
      </p:sp>
      <p:sp>
        <p:nvSpPr>
          <p:cNvPr id="6165" name="Line 26"/>
          <p:cNvSpPr>
            <a:spLocks noChangeShapeType="1"/>
          </p:cNvSpPr>
          <p:nvPr/>
        </p:nvSpPr>
        <p:spPr bwMode="auto">
          <a:xfrm flipV="1">
            <a:off x="7283450" y="4537075"/>
            <a:ext cx="0" cy="344488"/>
          </a:xfrm>
          <a:prstGeom prst="line">
            <a:avLst/>
          </a:prstGeom>
          <a:ln>
            <a:headEnd type="triangle" w="med" len="med"/>
            <a:tailEnd/>
          </a:ln>
        </p:spPr>
        <p:style>
          <a:lnRef idx="3">
            <a:schemeClr val="dk1"/>
          </a:lnRef>
          <a:fillRef idx="0">
            <a:schemeClr val="dk1"/>
          </a:fillRef>
          <a:effectRef idx="2">
            <a:schemeClr val="dk1"/>
          </a:effectRef>
          <a:fontRef idx="minor">
            <a:schemeClr val="tx1"/>
          </a:fontRef>
        </p:style>
        <p:txBody>
          <a:bodyPr/>
          <a:lstStyle/>
          <a:p>
            <a:endParaRPr lang="ru-RU"/>
          </a:p>
        </p:txBody>
      </p:sp>
      <p:sp>
        <p:nvSpPr>
          <p:cNvPr id="6166" name="Line 27"/>
          <p:cNvSpPr>
            <a:spLocks noChangeShapeType="1"/>
          </p:cNvSpPr>
          <p:nvPr/>
        </p:nvSpPr>
        <p:spPr bwMode="auto">
          <a:xfrm>
            <a:off x="3165475" y="4537075"/>
            <a:ext cx="0" cy="288925"/>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a:lstStyle/>
          <a:p>
            <a:endParaRPr lang="ru-RU"/>
          </a:p>
        </p:txBody>
      </p:sp>
      <p:sp>
        <p:nvSpPr>
          <p:cNvPr id="6167" name="WordArt 28"/>
          <p:cNvSpPr>
            <a:spLocks noChangeArrowheads="1" noChangeShapeType="1" noTextEdit="1"/>
          </p:cNvSpPr>
          <p:nvPr/>
        </p:nvSpPr>
        <p:spPr bwMode="auto">
          <a:xfrm>
            <a:off x="4321389" y="4336411"/>
            <a:ext cx="2060361" cy="276225"/>
          </a:xfrm>
          <a:prstGeom prst="rect">
            <a:avLst/>
          </a:prstGeom>
        </p:spPr>
        <p:txBody>
          <a:bodyPr wrap="none" fromWordArt="1">
            <a:prstTxWarp prst="textPlain">
              <a:avLst>
                <a:gd name="adj" fmla="val 50000"/>
              </a:avLst>
            </a:prstTxWarp>
          </a:bodyPr>
          <a:lstStyle/>
          <a:p>
            <a:pPr algn="ctr"/>
            <a:r>
              <a:rPr lang="ru-RU" b="1" kern="10" dirty="0">
                <a:ln w="19050">
                  <a:solidFill>
                    <a:srgbClr val="99CCFF"/>
                  </a:solidFill>
                  <a:round/>
                  <a:headEnd/>
                  <a:tailEnd/>
                </a:ln>
                <a:solidFill>
                  <a:srgbClr val="CF2513"/>
                </a:solidFill>
                <a:effectLst>
                  <a:outerShdw dist="35921" dir="2700000" algn="ctr" rotWithShape="0">
                    <a:srgbClr val="990000"/>
                  </a:outerShdw>
                </a:effectLst>
                <a:latin typeface="Impact"/>
              </a:rPr>
              <a:t>feedback</a:t>
            </a:r>
          </a:p>
        </p:txBody>
      </p:sp>
      <p:sp>
        <p:nvSpPr>
          <p:cNvPr id="6168" name="WordArt 29"/>
          <p:cNvSpPr>
            <a:spLocks noChangeArrowheads="1" noChangeShapeType="1" noTextEdit="1"/>
          </p:cNvSpPr>
          <p:nvPr/>
        </p:nvSpPr>
        <p:spPr bwMode="auto">
          <a:xfrm>
            <a:off x="3506789" y="6373813"/>
            <a:ext cx="3944936" cy="436562"/>
          </a:xfrm>
          <a:prstGeom prst="rect">
            <a:avLst/>
          </a:prstGeom>
        </p:spPr>
        <p:txBody>
          <a:bodyPr wrap="none" fromWordArt="1">
            <a:prstTxWarp prst="textPlain">
              <a:avLst>
                <a:gd name="adj" fmla="val 50000"/>
              </a:avLst>
            </a:prstTxWarp>
          </a:bodyPr>
          <a:lstStyle/>
          <a:p>
            <a:pPr algn="ctr"/>
            <a:r>
              <a:rPr lang="ru-RU" b="1" kern="10">
                <a:ln w="19050">
                  <a:solidFill>
                    <a:srgbClr val="99CCFF"/>
                  </a:solidFill>
                  <a:round/>
                  <a:headEnd/>
                  <a:tailEnd/>
                </a:ln>
                <a:solidFill>
                  <a:srgbClr val="CF2513"/>
                </a:solidFill>
                <a:effectLst>
                  <a:outerShdw dist="35921" dir="2700000" algn="ctr" rotWithShape="0">
                    <a:srgbClr val="990000"/>
                  </a:outerShdw>
                </a:effectLst>
                <a:latin typeface="Impact"/>
              </a:rPr>
              <a:t>environment</a:t>
            </a:r>
          </a:p>
        </p:txBody>
      </p:sp>
      <p:sp>
        <p:nvSpPr>
          <p:cNvPr id="6169" name="Line 30"/>
          <p:cNvSpPr>
            <a:spLocks noChangeShapeType="1"/>
          </p:cNvSpPr>
          <p:nvPr/>
        </p:nvSpPr>
        <p:spPr bwMode="auto">
          <a:xfrm>
            <a:off x="5978525" y="6038850"/>
            <a:ext cx="0" cy="288925"/>
          </a:xfrm>
          <a:prstGeom prst="line">
            <a:avLst/>
          </a:prstGeom>
          <a:noFill/>
          <a:ln w="76200" cmpd="tri">
            <a:solidFill>
              <a:schemeClr val="accent1"/>
            </a:solidFill>
            <a:round/>
            <a:headEnd type="triangle" w="med" len="med"/>
            <a:tailEnd/>
          </a:ln>
          <a:extLst>
            <a:ext uri="{909E8E84-426E-40DD-AFC4-6F175D3DCCD1}">
              <a14:hiddenFill xmlns:a14="http://schemas.microsoft.com/office/drawing/2010/main">
                <a:noFill/>
              </a14:hiddenFill>
            </a:ext>
          </a:extLst>
        </p:spPr>
        <p:txBody>
          <a:bodyPr/>
          <a:lstStyle/>
          <a:p>
            <a:endParaRPr lang="ru-RU"/>
          </a:p>
        </p:txBody>
      </p:sp>
      <p:sp>
        <p:nvSpPr>
          <p:cNvPr id="6170" name="Line 31"/>
          <p:cNvSpPr>
            <a:spLocks noChangeShapeType="1"/>
          </p:cNvSpPr>
          <p:nvPr/>
        </p:nvSpPr>
        <p:spPr bwMode="auto">
          <a:xfrm>
            <a:off x="5651500" y="6049963"/>
            <a:ext cx="0" cy="288925"/>
          </a:xfrm>
          <a:prstGeom prst="line">
            <a:avLst/>
          </a:prstGeom>
          <a:noFill/>
          <a:ln w="76200" cmpd="tri">
            <a:solidFill>
              <a:schemeClr val="accent1"/>
            </a:solidFill>
            <a:round/>
            <a:headEnd type="triangle" w="med" len="med"/>
            <a:tailEnd/>
          </a:ln>
          <a:extLst>
            <a:ext uri="{909E8E84-426E-40DD-AFC4-6F175D3DCCD1}">
              <a14:hiddenFill xmlns:a14="http://schemas.microsoft.com/office/drawing/2010/main">
                <a:noFill/>
              </a14:hiddenFill>
            </a:ext>
          </a:extLst>
        </p:spPr>
        <p:txBody>
          <a:bodyPr/>
          <a:lstStyle/>
          <a:p>
            <a:endParaRPr lang="ru-RU"/>
          </a:p>
        </p:txBody>
      </p:sp>
      <p:sp>
        <p:nvSpPr>
          <p:cNvPr id="6171" name="Line 32"/>
          <p:cNvSpPr>
            <a:spLocks noChangeShapeType="1"/>
          </p:cNvSpPr>
          <p:nvPr/>
        </p:nvSpPr>
        <p:spPr bwMode="auto">
          <a:xfrm>
            <a:off x="4970463" y="6043613"/>
            <a:ext cx="0" cy="288925"/>
          </a:xfrm>
          <a:prstGeom prst="line">
            <a:avLst/>
          </a:prstGeom>
          <a:noFill/>
          <a:ln w="76200" cmpd="tri">
            <a:solidFill>
              <a:schemeClr val="accent1"/>
            </a:solidFill>
            <a:round/>
            <a:headEnd type="triangle" w="med" len="med"/>
            <a:tailEnd/>
          </a:ln>
          <a:extLst>
            <a:ext uri="{909E8E84-426E-40DD-AFC4-6F175D3DCCD1}">
              <a14:hiddenFill xmlns:a14="http://schemas.microsoft.com/office/drawing/2010/main">
                <a:noFill/>
              </a14:hiddenFill>
            </a:ext>
          </a:extLst>
        </p:spPr>
        <p:txBody>
          <a:bodyPr/>
          <a:lstStyle/>
          <a:p>
            <a:endParaRPr lang="ru-RU"/>
          </a:p>
        </p:txBody>
      </p:sp>
      <p:sp>
        <p:nvSpPr>
          <p:cNvPr id="6172" name="Line 33"/>
          <p:cNvSpPr>
            <a:spLocks noChangeShapeType="1"/>
          </p:cNvSpPr>
          <p:nvPr/>
        </p:nvSpPr>
        <p:spPr bwMode="auto">
          <a:xfrm>
            <a:off x="4643438" y="6054725"/>
            <a:ext cx="0" cy="288925"/>
          </a:xfrm>
          <a:prstGeom prst="line">
            <a:avLst/>
          </a:prstGeom>
          <a:noFill/>
          <a:ln w="76200" cmpd="tri">
            <a:solidFill>
              <a:schemeClr val="accent1"/>
            </a:solidFill>
            <a:round/>
            <a:headEnd type="triangle" w="med" len="med"/>
            <a:tailEnd/>
          </a:ln>
          <a:extLst>
            <a:ext uri="{909E8E84-426E-40DD-AFC4-6F175D3DCCD1}">
              <a14:hiddenFill xmlns:a14="http://schemas.microsoft.com/office/drawing/2010/main">
                <a:noFill/>
              </a14:hiddenFill>
            </a:ext>
          </a:extLst>
        </p:spPr>
        <p:txBody>
          <a:bodyPr/>
          <a:lstStyle/>
          <a:p>
            <a:endParaRPr lang="ru-RU"/>
          </a:p>
        </p:txBody>
      </p:sp>
      <p:sp>
        <p:nvSpPr>
          <p:cNvPr id="6173" name="Line 34"/>
          <p:cNvSpPr>
            <a:spLocks noChangeShapeType="1"/>
          </p:cNvSpPr>
          <p:nvPr/>
        </p:nvSpPr>
        <p:spPr bwMode="auto">
          <a:xfrm>
            <a:off x="7451725" y="6040438"/>
            <a:ext cx="0" cy="288925"/>
          </a:xfrm>
          <a:prstGeom prst="line">
            <a:avLst/>
          </a:prstGeom>
          <a:ln>
            <a:headEnd type="triangle" w="med" len="med"/>
            <a:tailEnd/>
          </a:ln>
        </p:spPr>
        <p:style>
          <a:lnRef idx="3">
            <a:schemeClr val="dk1"/>
          </a:lnRef>
          <a:fillRef idx="0">
            <a:schemeClr val="dk1"/>
          </a:fillRef>
          <a:effectRef idx="2">
            <a:schemeClr val="dk1"/>
          </a:effectRef>
          <a:fontRef idx="minor">
            <a:schemeClr val="tx1"/>
          </a:fontRef>
        </p:style>
        <p:txBody>
          <a:bodyPr/>
          <a:lstStyle/>
          <a:p>
            <a:endParaRPr lang="ru-RU"/>
          </a:p>
        </p:txBody>
      </p:sp>
      <p:sp>
        <p:nvSpPr>
          <p:cNvPr id="6174" name="Line 35"/>
          <p:cNvSpPr>
            <a:spLocks noChangeShapeType="1"/>
          </p:cNvSpPr>
          <p:nvPr/>
        </p:nvSpPr>
        <p:spPr bwMode="auto">
          <a:xfrm>
            <a:off x="7124700" y="6051550"/>
            <a:ext cx="0" cy="288925"/>
          </a:xfrm>
          <a:prstGeom prst="line">
            <a:avLst/>
          </a:prstGeom>
          <a:ln>
            <a:headEnd type="triangle" w="med" len="med"/>
            <a:tailEnd/>
          </a:ln>
        </p:spPr>
        <p:style>
          <a:lnRef idx="3">
            <a:schemeClr val="dk1"/>
          </a:lnRef>
          <a:fillRef idx="0">
            <a:schemeClr val="dk1"/>
          </a:fillRef>
          <a:effectRef idx="2">
            <a:schemeClr val="dk1"/>
          </a:effectRef>
          <a:fontRef idx="minor">
            <a:schemeClr val="tx1"/>
          </a:fontRef>
        </p:style>
        <p:txBody>
          <a:bodyPr/>
          <a:lstStyle/>
          <a:p>
            <a:endParaRPr lang="ru-RU"/>
          </a:p>
        </p:txBody>
      </p:sp>
      <p:sp>
        <p:nvSpPr>
          <p:cNvPr id="6175" name="Line 36"/>
          <p:cNvSpPr>
            <a:spLocks noChangeShapeType="1"/>
          </p:cNvSpPr>
          <p:nvPr/>
        </p:nvSpPr>
        <p:spPr bwMode="auto">
          <a:xfrm>
            <a:off x="3386138" y="6040438"/>
            <a:ext cx="0" cy="288925"/>
          </a:xfrm>
          <a:prstGeom prst="line">
            <a:avLst/>
          </a:prstGeom>
          <a:ln>
            <a:headEnd type="triangle" w="med" len="med"/>
            <a:tailEnd/>
          </a:ln>
        </p:spPr>
        <p:style>
          <a:lnRef idx="3">
            <a:schemeClr val="dk1"/>
          </a:lnRef>
          <a:fillRef idx="0">
            <a:schemeClr val="dk1"/>
          </a:fillRef>
          <a:effectRef idx="2">
            <a:schemeClr val="dk1"/>
          </a:effectRef>
          <a:fontRef idx="minor">
            <a:schemeClr val="tx1"/>
          </a:fontRef>
        </p:style>
        <p:txBody>
          <a:bodyPr/>
          <a:lstStyle/>
          <a:p>
            <a:endParaRPr lang="ru-RU"/>
          </a:p>
        </p:txBody>
      </p:sp>
      <p:sp>
        <p:nvSpPr>
          <p:cNvPr id="6176" name="Line 37"/>
          <p:cNvSpPr>
            <a:spLocks noChangeShapeType="1"/>
          </p:cNvSpPr>
          <p:nvPr/>
        </p:nvSpPr>
        <p:spPr bwMode="auto">
          <a:xfrm>
            <a:off x="3059113" y="6051550"/>
            <a:ext cx="0" cy="288925"/>
          </a:xfrm>
          <a:prstGeom prst="line">
            <a:avLst/>
          </a:prstGeom>
          <a:ln>
            <a:headEnd type="triangle" w="med" len="med"/>
            <a:tailEnd/>
          </a:ln>
        </p:spPr>
        <p:style>
          <a:lnRef idx="3">
            <a:schemeClr val="dk1"/>
          </a:lnRef>
          <a:fillRef idx="0">
            <a:schemeClr val="dk1"/>
          </a:fillRef>
          <a:effectRef idx="2">
            <a:schemeClr val="dk1"/>
          </a:effectRef>
          <a:fontRef idx="minor">
            <a:schemeClr val="tx1"/>
          </a:fontRef>
        </p:style>
        <p:txBody>
          <a:bodyPr/>
          <a:lstStyle/>
          <a:p>
            <a:endParaRPr lang="ru-RU"/>
          </a:p>
        </p:txBody>
      </p:sp>
      <p:sp>
        <p:nvSpPr>
          <p:cNvPr id="6177" name="AutoShape 38"/>
          <p:cNvSpPr>
            <a:spLocks noChangeArrowheads="1"/>
          </p:cNvSpPr>
          <p:nvPr/>
        </p:nvSpPr>
        <p:spPr bwMode="auto">
          <a:xfrm>
            <a:off x="234950" y="2045529"/>
            <a:ext cx="1935386" cy="1116771"/>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flatTx/>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6178" name="WordArt 15"/>
          <p:cNvSpPr>
            <a:spLocks noChangeArrowheads="1" noChangeShapeType="1" noTextEdit="1"/>
          </p:cNvSpPr>
          <p:nvPr/>
        </p:nvSpPr>
        <p:spPr bwMode="auto">
          <a:xfrm>
            <a:off x="406873" y="2178488"/>
            <a:ext cx="1501302" cy="784010"/>
          </a:xfrm>
          <a:prstGeom prst="rect">
            <a:avLst/>
          </a:prstGeom>
        </p:spPr>
        <p:txBody>
          <a:bodyPr wrap="none" fromWordArt="1">
            <a:prstTxWarp prst="textPlain">
              <a:avLst>
                <a:gd name="adj" fmla="val 50000"/>
              </a:avLst>
            </a:prstTxWarp>
          </a:bodyPr>
          <a:lstStyle/>
          <a:p>
            <a:pPr algn="ctr"/>
            <a:r>
              <a:rPr lang="ru-RU" sz="900" b="1" kern="10" dirty="0">
                <a:ln w="19050">
                  <a:solidFill>
                    <a:srgbClr val="3333FF"/>
                  </a:solidFill>
                  <a:round/>
                  <a:headEnd/>
                  <a:tailEnd/>
                </a:ln>
                <a:solidFill>
                  <a:srgbClr val="FFFF00"/>
                </a:solidFill>
                <a:effectLst>
                  <a:outerShdw dist="35921" dir="2700000" algn="ctr" rotWithShape="0">
                    <a:srgbClr val="990000"/>
                  </a:outerShdw>
                </a:effectLst>
                <a:latin typeface="Impact"/>
              </a:rPr>
              <a:t>TYPICAL FEATURES</a:t>
            </a:r>
          </a:p>
          <a:p>
            <a:pPr algn="ctr"/>
            <a:r>
              <a:rPr lang="ru-RU" sz="900" b="1" kern="10" dirty="0">
                <a:ln w="19050">
                  <a:solidFill>
                    <a:srgbClr val="3333FF"/>
                  </a:solidFill>
                  <a:round/>
                  <a:headEnd/>
                  <a:tailEnd/>
                </a:ln>
                <a:solidFill>
                  <a:srgbClr val="FFFF00"/>
                </a:solidFill>
                <a:effectLst>
                  <a:outerShdw dist="35921" dir="2700000" algn="ctr" rotWithShape="0">
                    <a:srgbClr val="990000"/>
                  </a:outerShdw>
                </a:effectLst>
                <a:latin typeface="Impact"/>
              </a:rPr>
              <a:t> FEATURES</a:t>
            </a:r>
          </a:p>
          <a:p>
            <a:pPr algn="ctr"/>
            <a:r>
              <a:rPr lang="ru-RU" sz="900" b="1" kern="10" dirty="0">
                <a:ln w="19050">
                  <a:solidFill>
                    <a:srgbClr val="3333FF"/>
                  </a:solidFill>
                  <a:round/>
                  <a:headEnd/>
                  <a:tailEnd/>
                </a:ln>
                <a:solidFill>
                  <a:srgbClr val="FFFF00"/>
                </a:solidFill>
                <a:effectLst>
                  <a:outerShdw dist="35921" dir="2700000" algn="ctr" rotWithShape="0">
                    <a:srgbClr val="990000"/>
                  </a:outerShdw>
                </a:effectLst>
                <a:latin typeface="Impact"/>
              </a:rPr>
              <a:t>political</a:t>
            </a:r>
          </a:p>
          <a:p>
            <a:pPr algn="ctr"/>
            <a:r>
              <a:rPr lang="ru-RU" sz="900" b="1" kern="10" dirty="0">
                <a:ln w="19050">
                  <a:solidFill>
                    <a:srgbClr val="3333FF"/>
                  </a:solidFill>
                  <a:round/>
                  <a:headEnd/>
                  <a:tailEnd/>
                </a:ln>
                <a:solidFill>
                  <a:srgbClr val="FFFF00"/>
                </a:solidFill>
                <a:effectLst>
                  <a:outerShdw dist="35921" dir="2700000" algn="ctr" rotWithShape="0">
                    <a:srgbClr val="990000"/>
                  </a:outerShdw>
                </a:effectLst>
                <a:latin typeface="Impact"/>
              </a:rPr>
              <a:t>the system</a:t>
            </a:r>
          </a:p>
        </p:txBody>
      </p:sp>
      <p:sp>
        <p:nvSpPr>
          <p:cNvPr id="6179" name="AutoShape 39"/>
          <p:cNvSpPr>
            <a:spLocks/>
          </p:cNvSpPr>
          <p:nvPr/>
        </p:nvSpPr>
        <p:spPr bwMode="auto">
          <a:xfrm>
            <a:off x="2890838" y="812800"/>
            <a:ext cx="433387" cy="3384550"/>
          </a:xfrm>
          <a:prstGeom prst="leftBrace">
            <a:avLst>
              <a:gd name="adj1" fmla="val 65079"/>
              <a:gd name="adj2" fmla="val 50000"/>
            </a:avLst>
          </a:prstGeom>
          <a:noFill/>
          <a:ln w="28575">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eaLnBrk="1" hangingPunct="1"/>
            <a:endParaRPr lang="ru-RU" altLang="ru-RU"/>
          </a:p>
        </p:txBody>
      </p:sp>
      <p:sp>
        <p:nvSpPr>
          <p:cNvPr id="6180" name="AutoShape 40"/>
          <p:cNvSpPr>
            <a:spLocks noChangeArrowheads="1"/>
          </p:cNvSpPr>
          <p:nvPr/>
        </p:nvSpPr>
        <p:spPr bwMode="auto">
          <a:xfrm>
            <a:off x="2170336" y="2216944"/>
            <a:ext cx="720502" cy="576262"/>
          </a:xfrm>
          <a:custGeom>
            <a:avLst/>
            <a:gdLst>
              <a:gd name="T0" fmla="*/ 46122023 w 21600"/>
              <a:gd name="T1" fmla="*/ 0 h 21600"/>
              <a:gd name="T2" fmla="*/ 0 w 21600"/>
              <a:gd name="T3" fmla="*/ 7686988 h 21600"/>
              <a:gd name="T4" fmla="*/ 46122023 w 21600"/>
              <a:gd name="T5" fmla="*/ 15373977 h 21600"/>
              <a:gd name="T6" fmla="*/ 61496013 w 21600"/>
              <a:gd name="T7" fmla="*/ 76869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gradFill rotWithShape="1">
            <a:gsLst>
              <a:gs pos="0">
                <a:srgbClr val="CF2513"/>
              </a:gs>
              <a:gs pos="100000">
                <a:schemeClr val="bg1"/>
              </a:gs>
            </a:gsLst>
            <a:path path="rect">
              <a:fillToRect r="100000" b="100000"/>
            </a:path>
          </a:gradFill>
          <a:ln w="9525">
            <a:solidFill>
              <a:schemeClr val="tx1"/>
            </a:solidFill>
            <a:miter lim="800000"/>
            <a:headEnd/>
            <a:tailEnd/>
          </a:ln>
        </p:spPr>
        <p:txBody>
          <a:bodyPr wrap="none" anchor="ctr"/>
          <a:lstStyle/>
          <a:p>
            <a:endParaRPr lang="ru-RU"/>
          </a:p>
        </p:txBody>
      </p:sp>
      <p:sp>
        <p:nvSpPr>
          <p:cNvPr id="6181" name="Text Box 41"/>
          <p:cNvSpPr txBox="1">
            <a:spLocks noChangeArrowheads="1"/>
          </p:cNvSpPr>
          <p:nvPr/>
        </p:nvSpPr>
        <p:spPr bwMode="auto">
          <a:xfrm>
            <a:off x="0" y="1107532"/>
            <a:ext cx="3059113"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lnSpc>
                <a:spcPct val="80000"/>
              </a:lnSpc>
              <a:spcBef>
                <a:spcPct val="50000"/>
              </a:spcBef>
            </a:pPr>
            <a:r>
              <a:rPr lang="ru-RU" altLang="ru-RU" b="1" dirty="0">
                <a:solidFill>
                  <a:srgbClr val="FF0000"/>
                </a:solidFill>
              </a:rPr>
              <a:t>It is based on an authoritarian distribution of values</a:t>
            </a:r>
          </a:p>
        </p:txBody>
      </p:sp>
      <p:sp>
        <p:nvSpPr>
          <p:cNvPr id="6187" name="AutoShape 82"/>
          <p:cNvSpPr>
            <a:spLocks noChangeArrowheads="1"/>
          </p:cNvSpPr>
          <p:nvPr/>
        </p:nvSpPr>
        <p:spPr bwMode="auto">
          <a:xfrm>
            <a:off x="8899525" y="6592888"/>
            <a:ext cx="215900" cy="217487"/>
          </a:xfrm>
          <a:prstGeom prst="octagon">
            <a:avLst>
              <a:gd name="adj" fmla="val 29287"/>
            </a:avLst>
          </a:prstGeom>
          <a:solidFill>
            <a:schemeClr val="accent1"/>
          </a:solidFill>
          <a:ln w="9525">
            <a:solidFill>
              <a:schemeClr val="tx1"/>
            </a:solidFill>
            <a:miter lim="800000"/>
            <a:headEnd/>
            <a:tailEnd/>
          </a:ln>
        </p:spPr>
        <p:txBody>
          <a:bodyPr wrap="none" anchor="ctr"/>
          <a:lstStyle>
            <a:lvl1pPr eaLnBrk="0" hangingPunct="0">
              <a:defRPr>
                <a:solidFill>
                  <a:schemeClr val="bg1"/>
                </a:solidFill>
                <a:latin typeface="Times New Roman" pitchFamily="18" charset="0"/>
              </a:defRPr>
            </a:lvl1pPr>
            <a:lvl2pPr marL="742950" indent="-285750" eaLnBrk="0" hangingPunct="0">
              <a:defRPr>
                <a:solidFill>
                  <a:schemeClr val="bg1"/>
                </a:solidFill>
                <a:latin typeface="Times New Roman" pitchFamily="18" charset="0"/>
              </a:defRPr>
            </a:lvl2pPr>
            <a:lvl3pPr marL="1143000" indent="-228600" eaLnBrk="0" hangingPunct="0">
              <a:defRPr>
                <a:solidFill>
                  <a:schemeClr val="bg1"/>
                </a:solidFill>
                <a:latin typeface="Times New Roman" pitchFamily="18" charset="0"/>
              </a:defRPr>
            </a:lvl3pPr>
            <a:lvl4pPr marL="1600200" indent="-228600" eaLnBrk="0" hangingPunct="0">
              <a:defRPr>
                <a:solidFill>
                  <a:schemeClr val="bg1"/>
                </a:solidFill>
                <a:latin typeface="Times New Roman" pitchFamily="18" charset="0"/>
              </a:defRPr>
            </a:lvl4pPr>
            <a:lvl5pPr marL="2057400" indent="-228600" eaLnBrk="0" hangingPunct="0">
              <a:defRPr>
                <a:solidFill>
                  <a:schemeClr val="bg1"/>
                </a:solidFill>
                <a:latin typeface="Times New Roman" pitchFamily="18" charset="0"/>
              </a:defRPr>
            </a:lvl5pPr>
            <a:lvl6pPr marL="2514600" indent="-228600" eaLnBrk="0" fontAlgn="base" hangingPunct="0">
              <a:spcBef>
                <a:spcPct val="0"/>
              </a:spcBef>
              <a:spcAft>
                <a:spcPct val="0"/>
              </a:spcAft>
              <a:defRPr>
                <a:solidFill>
                  <a:schemeClr val="bg1"/>
                </a:solidFill>
                <a:latin typeface="Times New Roman" pitchFamily="18" charset="0"/>
              </a:defRPr>
            </a:lvl6pPr>
            <a:lvl7pPr marL="2971800" indent="-228600" eaLnBrk="0" fontAlgn="base" hangingPunct="0">
              <a:spcBef>
                <a:spcPct val="0"/>
              </a:spcBef>
              <a:spcAft>
                <a:spcPct val="0"/>
              </a:spcAft>
              <a:defRPr>
                <a:solidFill>
                  <a:schemeClr val="bg1"/>
                </a:solidFill>
                <a:latin typeface="Times New Roman" pitchFamily="18" charset="0"/>
              </a:defRPr>
            </a:lvl7pPr>
            <a:lvl8pPr marL="3429000" indent="-228600" eaLnBrk="0" fontAlgn="base" hangingPunct="0">
              <a:spcBef>
                <a:spcPct val="0"/>
              </a:spcBef>
              <a:spcAft>
                <a:spcPct val="0"/>
              </a:spcAft>
              <a:defRPr>
                <a:solidFill>
                  <a:schemeClr val="bg1"/>
                </a:solidFill>
                <a:latin typeface="Times New Roman" pitchFamily="18" charset="0"/>
              </a:defRPr>
            </a:lvl8pPr>
            <a:lvl9pPr marL="3886200" indent="-228600" eaLnBrk="0" fontAlgn="base" hangingPunct="0">
              <a:spcBef>
                <a:spcPct val="0"/>
              </a:spcBef>
              <a:spcAft>
                <a:spcPct val="0"/>
              </a:spcAft>
              <a:defRPr>
                <a:solidFill>
                  <a:schemeClr val="bg1"/>
                </a:solidFill>
                <a:latin typeface="Times New Roman" pitchFamily="18" charset="0"/>
              </a:defRPr>
            </a:lvl9pPr>
          </a:lstStyle>
          <a:p>
            <a:pPr algn="ctr" eaLnBrk="1" hangingPunct="1"/>
            <a:r>
              <a:rPr lang="ru-RU" altLang="ru-RU" sz="1400" b="1">
                <a:solidFill>
                  <a:schemeClr val="tx1"/>
                </a:solidFill>
                <a:latin typeface="Arial" charset="0"/>
              </a:rPr>
              <a:t>4</a:t>
            </a:r>
          </a:p>
        </p:txBody>
      </p:sp>
    </p:spTree>
    <p:extLst>
      <p:ext uri="{BB962C8B-B14F-4D97-AF65-F5344CB8AC3E}">
        <p14:creationId xmlns:p14="http://schemas.microsoft.com/office/powerpoint/2010/main" val="345190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776</TotalTime>
  <Words>1491</Words>
  <Application>Microsoft Office PowerPoint</Application>
  <PresentationFormat>Экран (4:3)</PresentationFormat>
  <Paragraphs>195</Paragraphs>
  <Slides>19</Slides>
  <Notes>0</Notes>
  <HiddenSlides>0</HiddenSlides>
  <MMClips>0</MMClips>
  <ScaleCrop>false</ScaleCrop>
  <HeadingPairs>
    <vt:vector size="8" baseType="variant">
      <vt:variant>
        <vt:lpstr>Использованные шрифты</vt:lpstr>
      </vt:variant>
      <vt:variant>
        <vt:i4>7</vt:i4>
      </vt:variant>
      <vt:variant>
        <vt:lpstr>Тема</vt:lpstr>
      </vt:variant>
      <vt:variant>
        <vt:i4>1</vt:i4>
      </vt:variant>
      <vt:variant>
        <vt:lpstr>Внедренные серверы OLE</vt:lpstr>
      </vt:variant>
      <vt:variant>
        <vt:i4>1</vt:i4>
      </vt:variant>
      <vt:variant>
        <vt:lpstr>Заголовки слайдов</vt:lpstr>
      </vt:variant>
      <vt:variant>
        <vt:i4>19</vt:i4>
      </vt:variant>
    </vt:vector>
  </HeadingPairs>
  <TitlesOfParts>
    <vt:vector size="28" baseType="lpstr">
      <vt:lpstr>Arial</vt:lpstr>
      <vt:lpstr>Calibri</vt:lpstr>
      <vt:lpstr>Calibri Light</vt:lpstr>
      <vt:lpstr>Courier New</vt:lpstr>
      <vt:lpstr>Impact</vt:lpstr>
      <vt:lpstr>Times New Roman</vt:lpstr>
      <vt:lpstr>Verdana</vt:lpstr>
      <vt:lpstr>Тема Office</vt:lpstr>
      <vt:lpstr>Точечный рисунок</vt:lpstr>
      <vt:lpstr>AL-FARABI KAZAKH NATIONAL UNIVERSITY</vt:lpstr>
      <vt:lpstr>Презентация PowerPoint</vt:lpstr>
      <vt:lpstr>Lecture plan:</vt:lpstr>
      <vt:lpstr>Development of the theory of the political system</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G. Almond's structural and functional approach</vt:lpstr>
      <vt:lpstr> The political system</vt:lpstr>
      <vt:lpstr>Functions of the political system</vt:lpstr>
      <vt:lpstr>Components of the political system (subsystems)</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Политическая система</dc:title>
  <dc:creator>Сергей Никифоров</dc:creator>
  <cp:lastModifiedBy>User</cp:lastModifiedBy>
  <cp:revision>66</cp:revision>
  <dcterms:created xsi:type="dcterms:W3CDTF">2009-02-22T16:26:28Z</dcterms:created>
  <dcterms:modified xsi:type="dcterms:W3CDTF">2024-01-31T03:28:26Z</dcterms:modified>
</cp:coreProperties>
</file>